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T Firs Neue Bold" charset="1" panose="02000803030000020004"/>
      <p:regular r:id="rId22"/>
    </p:embeddedFont>
    <p:embeddedFont>
      <p:font typeface="TT Firs Neue" charset="1" panose="02000503030000020004"/>
      <p:regular r:id="rId23"/>
    </p:embeddedFont>
    <p:embeddedFont>
      <p:font typeface="TT Firs Neue Italics" charset="1" panose="02000503030000090004"/>
      <p:regular r:id="rId24"/>
    </p:embeddedFont>
    <p:embeddedFont>
      <p:font typeface="TT Firs Neue Bold Italics" charset="1" panose="0200080304000009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543264" y="2341332"/>
            <a:ext cx="11366851" cy="8229600"/>
          </a:xfrm>
          <a:custGeom>
            <a:avLst/>
            <a:gdLst/>
            <a:ahLst/>
            <a:cxnLst/>
            <a:rect r="r" b="b" t="t" l="l"/>
            <a:pathLst>
              <a:path h="8229600" w="11366851">
                <a:moveTo>
                  <a:pt x="0" y="0"/>
                </a:moveTo>
                <a:lnTo>
                  <a:pt x="11366851" y="0"/>
                </a:lnTo>
                <a:lnTo>
                  <a:pt x="1136685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3503670" y="0"/>
            <a:ext cx="4784330" cy="4682663"/>
          </a:xfrm>
          <a:custGeom>
            <a:avLst/>
            <a:gdLst/>
            <a:ahLst/>
            <a:cxnLst/>
            <a:rect r="r" b="b" t="t" l="l"/>
            <a:pathLst>
              <a:path h="4682663" w="4784330">
                <a:moveTo>
                  <a:pt x="0" y="0"/>
                </a:moveTo>
                <a:lnTo>
                  <a:pt x="4784330" y="0"/>
                </a:lnTo>
                <a:lnTo>
                  <a:pt x="4784330" y="4682663"/>
                </a:lnTo>
                <a:lnTo>
                  <a:pt x="0" y="4682663"/>
                </a:lnTo>
                <a:lnTo>
                  <a:pt x="0" y="0"/>
                </a:lnTo>
                <a:close/>
              </a:path>
            </a:pathLst>
          </a:custGeom>
          <a:blipFill>
            <a:blip r:embed="rId3"/>
            <a:stretch>
              <a:fillRect l="0" t="0" r="0" b="0"/>
            </a:stretch>
          </a:blipFill>
        </p:spPr>
      </p:sp>
      <p:sp>
        <p:nvSpPr>
          <p:cNvPr name="TextBox 4" id="4"/>
          <p:cNvSpPr txBox="true"/>
          <p:nvPr/>
        </p:nvSpPr>
        <p:spPr>
          <a:xfrm rot="0">
            <a:off x="1572233" y="3011978"/>
            <a:ext cx="13465280" cy="1670685"/>
          </a:xfrm>
          <a:prstGeom prst="rect">
            <a:avLst/>
          </a:prstGeom>
        </p:spPr>
        <p:txBody>
          <a:bodyPr anchor="t" rtlCol="false" tIns="0" lIns="0" bIns="0" rIns="0">
            <a:spAutoFit/>
          </a:bodyPr>
          <a:lstStyle/>
          <a:p>
            <a:pPr algn="l" marL="0" indent="0" lvl="0">
              <a:lnSpc>
                <a:spcPts val="12720"/>
              </a:lnSpc>
              <a:spcBef>
                <a:spcPct val="0"/>
              </a:spcBef>
            </a:pPr>
            <a:r>
              <a:rPr lang="en-US" b="true" sz="12000">
                <a:solidFill>
                  <a:srgbClr val="FFFFFF"/>
                </a:solidFill>
                <a:latin typeface="TT Firs Neue Bold"/>
                <a:ea typeface="TT Firs Neue Bold"/>
                <a:cs typeface="TT Firs Neue Bold"/>
                <a:sym typeface="TT Firs Neue Bold"/>
              </a:rPr>
              <a:t>TASTE OF</a:t>
            </a:r>
          </a:p>
        </p:txBody>
      </p:sp>
      <p:sp>
        <p:nvSpPr>
          <p:cNvPr name="TextBox 5" id="5"/>
          <p:cNvSpPr txBox="true"/>
          <p:nvPr/>
        </p:nvSpPr>
        <p:spPr>
          <a:xfrm rot="0">
            <a:off x="1572233" y="4493174"/>
            <a:ext cx="8602821" cy="1962958"/>
          </a:xfrm>
          <a:prstGeom prst="rect">
            <a:avLst/>
          </a:prstGeom>
        </p:spPr>
        <p:txBody>
          <a:bodyPr anchor="t" rtlCol="false" tIns="0" lIns="0" bIns="0" rIns="0">
            <a:spAutoFit/>
          </a:bodyPr>
          <a:lstStyle/>
          <a:p>
            <a:pPr algn="l">
              <a:lnSpc>
                <a:spcPts val="14929"/>
              </a:lnSpc>
            </a:pPr>
            <a:r>
              <a:rPr lang="en-US" b="true" sz="14084">
                <a:solidFill>
                  <a:srgbClr val="FFFFFF"/>
                </a:solidFill>
                <a:latin typeface="TT Firs Neue Bold"/>
                <a:ea typeface="TT Firs Neue Bold"/>
                <a:cs typeface="TT Firs Neue Bold"/>
                <a:sym typeface="TT Firs Neue Bold"/>
              </a:rPr>
              <a:t>HARLEM</a:t>
            </a:r>
          </a:p>
        </p:txBody>
      </p:sp>
      <p:sp>
        <p:nvSpPr>
          <p:cNvPr name="TextBox 6" id="6"/>
          <p:cNvSpPr txBox="true"/>
          <p:nvPr/>
        </p:nvSpPr>
        <p:spPr>
          <a:xfrm rot="0">
            <a:off x="2933834" y="2058122"/>
            <a:ext cx="3163802" cy="283210"/>
          </a:xfrm>
          <a:prstGeom prst="rect">
            <a:avLst/>
          </a:prstGeom>
        </p:spPr>
        <p:txBody>
          <a:bodyPr anchor="t" rtlCol="false" tIns="0" lIns="0" bIns="0" rIns="0">
            <a:spAutoFit/>
          </a:bodyPr>
          <a:lstStyle/>
          <a:p>
            <a:pPr algn="just">
              <a:lnSpc>
                <a:spcPts val="2120"/>
              </a:lnSpc>
            </a:pPr>
            <a:r>
              <a:rPr lang="en-US" b="true" sz="2000">
                <a:solidFill>
                  <a:srgbClr val="FFFFFF"/>
                </a:solidFill>
                <a:latin typeface="TT Firs Neue Bold"/>
                <a:ea typeface="TT Firs Neue Bold"/>
                <a:cs typeface="TT Firs Neue Bold"/>
                <a:sym typeface="TT Firs Neue Bold"/>
              </a:rPr>
              <a:t>TEAM 5095 PRESENTS</a:t>
            </a:r>
          </a:p>
        </p:txBody>
      </p:sp>
      <p:sp>
        <p:nvSpPr>
          <p:cNvPr name="TextBox 7" id="7"/>
          <p:cNvSpPr txBox="true"/>
          <p:nvPr/>
        </p:nvSpPr>
        <p:spPr>
          <a:xfrm rot="0">
            <a:off x="13127369" y="2058122"/>
            <a:ext cx="3163802" cy="283210"/>
          </a:xfrm>
          <a:prstGeom prst="rect">
            <a:avLst/>
          </a:prstGeom>
        </p:spPr>
        <p:txBody>
          <a:bodyPr anchor="t" rtlCol="false" tIns="0" lIns="0" bIns="0" rIns="0">
            <a:spAutoFit/>
          </a:bodyPr>
          <a:lstStyle/>
          <a:p>
            <a:pPr algn="just">
              <a:lnSpc>
                <a:spcPts val="2120"/>
              </a:lnSpc>
            </a:pPr>
            <a:r>
              <a:rPr lang="en-US" b="true" sz="2000">
                <a:solidFill>
                  <a:srgbClr val="FFFFFF"/>
                </a:solidFill>
                <a:latin typeface="TT Firs Neue Bold"/>
                <a:ea typeface="TT Firs Neue Bold"/>
                <a:cs typeface="TT Firs Neue Bold"/>
                <a:sym typeface="TT Firs Neue Bold"/>
              </a:rPr>
              <a:t>DECEMBER 15. 2025</a:t>
            </a:r>
          </a:p>
        </p:txBody>
      </p:sp>
      <p:grpSp>
        <p:nvGrpSpPr>
          <p:cNvPr name="Group 8" id="8"/>
          <p:cNvGrpSpPr/>
          <p:nvPr/>
        </p:nvGrpSpPr>
        <p:grpSpPr>
          <a:xfrm rot="0">
            <a:off x="1572233" y="8520281"/>
            <a:ext cx="14718938" cy="316230"/>
            <a:chOff x="0" y="0"/>
            <a:chExt cx="19625251" cy="421640"/>
          </a:xfrm>
        </p:grpSpPr>
        <p:sp>
          <p:nvSpPr>
            <p:cNvPr name="TextBox 9" id="9"/>
            <p:cNvSpPr txBox="true"/>
            <p:nvPr/>
          </p:nvSpPr>
          <p:spPr>
            <a:xfrm rot="0">
              <a:off x="0" y="-19050"/>
              <a:ext cx="2819026" cy="440690"/>
            </a:xfrm>
            <a:prstGeom prst="rect">
              <a:avLst/>
            </a:prstGeom>
          </p:spPr>
          <p:txBody>
            <a:bodyPr anchor="t" rtlCol="false" tIns="0" lIns="0" bIns="0" rIns="0">
              <a:spAutoFit/>
            </a:bodyPr>
            <a:lstStyle/>
            <a:p>
              <a:pPr algn="ctr" marL="0" indent="0" lvl="0">
                <a:lnSpc>
                  <a:spcPts val="2730"/>
                </a:lnSpc>
              </a:pPr>
              <a:r>
                <a:rPr lang="en-US" sz="2100">
                  <a:solidFill>
                    <a:srgbClr val="FFFFFF"/>
                  </a:solidFill>
                  <a:latin typeface="TT Firs Neue"/>
                  <a:ea typeface="TT Firs Neue"/>
                  <a:cs typeface="TT Firs Neue"/>
                  <a:sym typeface="TT Firs Neue"/>
                </a:rPr>
                <a:t>ANGUS CHEN</a:t>
              </a:r>
            </a:p>
          </p:txBody>
        </p:sp>
        <p:sp>
          <p:nvSpPr>
            <p:cNvPr name="TextBox 10" id="10"/>
            <p:cNvSpPr txBox="true"/>
            <p:nvPr/>
          </p:nvSpPr>
          <p:spPr>
            <a:xfrm rot="0">
              <a:off x="3037966" y="-19050"/>
              <a:ext cx="3153020" cy="440690"/>
            </a:xfrm>
            <a:prstGeom prst="rect">
              <a:avLst/>
            </a:prstGeom>
          </p:spPr>
          <p:txBody>
            <a:bodyPr anchor="t" rtlCol="false" tIns="0" lIns="0" bIns="0" rIns="0">
              <a:spAutoFit/>
            </a:bodyPr>
            <a:lstStyle/>
            <a:p>
              <a:pPr algn="ctr" marL="0" indent="0" lvl="0">
                <a:lnSpc>
                  <a:spcPts val="2730"/>
                </a:lnSpc>
              </a:pPr>
              <a:r>
                <a:rPr lang="en-US" sz="2100">
                  <a:solidFill>
                    <a:srgbClr val="FFFFFF"/>
                  </a:solidFill>
                  <a:latin typeface="TT Firs Neue"/>
                  <a:ea typeface="TT Firs Neue"/>
                  <a:cs typeface="TT Firs Neue"/>
                  <a:sym typeface="TT Firs Neue"/>
                </a:rPr>
                <a:t>BRIANNA HAYLES</a:t>
              </a:r>
            </a:p>
          </p:txBody>
        </p:sp>
        <p:sp>
          <p:nvSpPr>
            <p:cNvPr name="TextBox 11" id="11"/>
            <p:cNvSpPr txBox="true"/>
            <p:nvPr/>
          </p:nvSpPr>
          <p:spPr>
            <a:xfrm rot="0">
              <a:off x="6406885" y="-19050"/>
              <a:ext cx="3153020" cy="440690"/>
            </a:xfrm>
            <a:prstGeom prst="rect">
              <a:avLst/>
            </a:prstGeom>
          </p:spPr>
          <p:txBody>
            <a:bodyPr anchor="t" rtlCol="false" tIns="0" lIns="0" bIns="0" rIns="0">
              <a:spAutoFit/>
            </a:bodyPr>
            <a:lstStyle/>
            <a:p>
              <a:pPr algn="ctr" marL="0" indent="0" lvl="0">
                <a:lnSpc>
                  <a:spcPts val="2730"/>
                </a:lnSpc>
              </a:pPr>
              <a:r>
                <a:rPr lang="en-US" sz="2100">
                  <a:solidFill>
                    <a:srgbClr val="FFFFFF"/>
                  </a:solidFill>
                  <a:latin typeface="TT Firs Neue"/>
                  <a:ea typeface="TT Firs Neue"/>
                  <a:cs typeface="TT Firs Neue"/>
                  <a:sym typeface="TT Firs Neue"/>
                </a:rPr>
                <a:t>JING HAN LIN</a:t>
              </a:r>
            </a:p>
          </p:txBody>
        </p:sp>
        <p:sp>
          <p:nvSpPr>
            <p:cNvPr name="TextBox 12" id="12"/>
            <p:cNvSpPr txBox="true"/>
            <p:nvPr/>
          </p:nvSpPr>
          <p:spPr>
            <a:xfrm rot="0">
              <a:off x="9775805" y="-19050"/>
              <a:ext cx="3153020" cy="440690"/>
            </a:xfrm>
            <a:prstGeom prst="rect">
              <a:avLst/>
            </a:prstGeom>
          </p:spPr>
          <p:txBody>
            <a:bodyPr anchor="t" rtlCol="false" tIns="0" lIns="0" bIns="0" rIns="0">
              <a:spAutoFit/>
            </a:bodyPr>
            <a:lstStyle/>
            <a:p>
              <a:pPr algn="ctr" marL="0" indent="0" lvl="0">
                <a:lnSpc>
                  <a:spcPts val="2730"/>
                </a:lnSpc>
              </a:pPr>
              <a:r>
                <a:rPr lang="en-US" sz="2100">
                  <a:solidFill>
                    <a:srgbClr val="FFFFFF"/>
                  </a:solidFill>
                  <a:latin typeface="TT Firs Neue"/>
                  <a:ea typeface="TT Firs Neue"/>
                  <a:cs typeface="TT Firs Neue"/>
                  <a:sym typeface="TT Firs Neue"/>
                </a:rPr>
                <a:t>DIANA LUCERO</a:t>
              </a:r>
            </a:p>
          </p:txBody>
        </p:sp>
        <p:sp>
          <p:nvSpPr>
            <p:cNvPr name="TextBox 13" id="13"/>
            <p:cNvSpPr txBox="true"/>
            <p:nvPr/>
          </p:nvSpPr>
          <p:spPr>
            <a:xfrm rot="0">
              <a:off x="13144724" y="-19050"/>
              <a:ext cx="3153020" cy="440690"/>
            </a:xfrm>
            <a:prstGeom prst="rect">
              <a:avLst/>
            </a:prstGeom>
          </p:spPr>
          <p:txBody>
            <a:bodyPr anchor="t" rtlCol="false" tIns="0" lIns="0" bIns="0" rIns="0">
              <a:spAutoFit/>
            </a:bodyPr>
            <a:lstStyle/>
            <a:p>
              <a:pPr algn="ctr" marL="0" indent="0" lvl="0">
                <a:lnSpc>
                  <a:spcPts val="2730"/>
                </a:lnSpc>
              </a:pPr>
              <a:r>
                <a:rPr lang="en-US" sz="2100">
                  <a:solidFill>
                    <a:srgbClr val="FFFFFF"/>
                  </a:solidFill>
                  <a:latin typeface="TT Firs Neue"/>
                  <a:ea typeface="TT Firs Neue"/>
                  <a:cs typeface="TT Firs Neue"/>
                  <a:sym typeface="TT Firs Neue"/>
                </a:rPr>
                <a:t>ALISHA MUGHAL</a:t>
              </a:r>
            </a:p>
          </p:txBody>
        </p:sp>
        <p:sp>
          <p:nvSpPr>
            <p:cNvPr name="TextBox 14" id="14"/>
            <p:cNvSpPr txBox="true"/>
            <p:nvPr/>
          </p:nvSpPr>
          <p:spPr>
            <a:xfrm rot="0">
              <a:off x="16472231" y="-19050"/>
              <a:ext cx="3153020" cy="440690"/>
            </a:xfrm>
            <a:prstGeom prst="rect">
              <a:avLst/>
            </a:prstGeom>
          </p:spPr>
          <p:txBody>
            <a:bodyPr anchor="t" rtlCol="false" tIns="0" lIns="0" bIns="0" rIns="0">
              <a:spAutoFit/>
            </a:bodyPr>
            <a:lstStyle/>
            <a:p>
              <a:pPr algn="ctr" marL="0" indent="0" lvl="0">
                <a:lnSpc>
                  <a:spcPts val="2730"/>
                </a:lnSpc>
              </a:pPr>
              <a:r>
                <a:rPr lang="en-US" sz="2100">
                  <a:solidFill>
                    <a:srgbClr val="FFFFFF"/>
                  </a:solidFill>
                  <a:latin typeface="TT Firs Neue"/>
                  <a:ea typeface="TT Firs Neue"/>
                  <a:cs typeface="TT Firs Neue"/>
                  <a:sym typeface="TT Firs Neue"/>
                </a:rPr>
                <a:t>KRISTA U SINGH</a:t>
              </a:r>
            </a:p>
          </p:txBody>
        </p:sp>
      </p:grpSp>
      <p:sp>
        <p:nvSpPr>
          <p:cNvPr name="TextBox 15" id="15"/>
          <p:cNvSpPr txBox="true"/>
          <p:nvPr/>
        </p:nvSpPr>
        <p:spPr>
          <a:xfrm rot="0">
            <a:off x="2324407" y="6115062"/>
            <a:ext cx="6144940" cy="944245"/>
          </a:xfrm>
          <a:prstGeom prst="rect">
            <a:avLst/>
          </a:prstGeom>
        </p:spPr>
        <p:txBody>
          <a:bodyPr anchor="t" rtlCol="false" tIns="0" lIns="0" bIns="0" rIns="0">
            <a:spAutoFit/>
          </a:bodyPr>
          <a:lstStyle/>
          <a:p>
            <a:pPr algn="ctr" marL="0" indent="0" lvl="0">
              <a:lnSpc>
                <a:spcPts val="3769"/>
              </a:lnSpc>
            </a:pPr>
            <a:r>
              <a:rPr lang="en-US" sz="2899">
                <a:solidFill>
                  <a:srgbClr val="FFFFFF"/>
                </a:solidFill>
                <a:latin typeface="TT Firs Neue"/>
                <a:ea typeface="TT Firs Neue"/>
                <a:cs typeface="TT Firs Neue"/>
                <a:sym typeface="TT Firs Neue"/>
              </a:rPr>
              <a:t>A LOCAL RESTAURANT ORDERING &amp; DELIVERY SYSTEM</a:t>
            </a:r>
          </a:p>
        </p:txBody>
      </p:sp>
      <p:grpSp>
        <p:nvGrpSpPr>
          <p:cNvPr name="Group 16" id="16"/>
          <p:cNvGrpSpPr/>
          <p:nvPr/>
        </p:nvGrpSpPr>
        <p:grpSpPr>
          <a:xfrm rot="0">
            <a:off x="9474251" y="2719741"/>
            <a:ext cx="6998369" cy="3516681"/>
            <a:chOff x="0" y="0"/>
            <a:chExt cx="9331159" cy="4688907"/>
          </a:xfrm>
        </p:grpSpPr>
        <p:sp>
          <p:nvSpPr>
            <p:cNvPr name="Freeform 17" id="17"/>
            <p:cNvSpPr/>
            <p:nvPr/>
          </p:nvSpPr>
          <p:spPr>
            <a:xfrm flipH="false" flipV="false" rot="0">
              <a:off x="0" y="0"/>
              <a:ext cx="9331159" cy="4688907"/>
            </a:xfrm>
            <a:custGeom>
              <a:avLst/>
              <a:gdLst/>
              <a:ahLst/>
              <a:cxnLst/>
              <a:rect r="r" b="b" t="t" l="l"/>
              <a:pathLst>
                <a:path h="4688907" w="9331159">
                  <a:moveTo>
                    <a:pt x="0" y="0"/>
                  </a:moveTo>
                  <a:lnTo>
                    <a:pt x="9331159" y="0"/>
                  </a:lnTo>
                  <a:lnTo>
                    <a:pt x="9331159" y="4688907"/>
                  </a:lnTo>
                  <a:lnTo>
                    <a:pt x="0" y="4688907"/>
                  </a:lnTo>
                  <a:lnTo>
                    <a:pt x="0" y="0"/>
                  </a:lnTo>
                  <a:close/>
                </a:path>
              </a:pathLst>
            </a:custGeom>
            <a:blipFill>
              <a:blip r:embed="rId4">
                <a:alphaModFix amt="73000"/>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2597011" y="109107"/>
              <a:ext cx="4036350" cy="4369526"/>
            </a:xfrm>
            <a:custGeom>
              <a:avLst/>
              <a:gdLst/>
              <a:ahLst/>
              <a:cxnLst/>
              <a:rect r="r" b="b" t="t" l="l"/>
              <a:pathLst>
                <a:path h="4369526" w="4036350">
                  <a:moveTo>
                    <a:pt x="0" y="0"/>
                  </a:moveTo>
                  <a:lnTo>
                    <a:pt x="4036350" y="0"/>
                  </a:lnTo>
                  <a:lnTo>
                    <a:pt x="4036350" y="4369526"/>
                  </a:lnTo>
                  <a:lnTo>
                    <a:pt x="0" y="43695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0" y="-1789416"/>
            <a:ext cx="5868460" cy="12076416"/>
            <a:chOff x="0" y="0"/>
            <a:chExt cx="1777947" cy="3658750"/>
          </a:xfrm>
        </p:grpSpPr>
        <p:sp>
          <p:nvSpPr>
            <p:cNvPr name="Freeform 3" id="3"/>
            <p:cNvSpPr/>
            <p:nvPr/>
          </p:nvSpPr>
          <p:spPr>
            <a:xfrm flipH="false" flipV="false" rot="0">
              <a:off x="0" y="0"/>
              <a:ext cx="1777947" cy="3658750"/>
            </a:xfrm>
            <a:custGeom>
              <a:avLst/>
              <a:gdLst/>
              <a:ahLst/>
              <a:cxnLst/>
              <a:rect r="r" b="b" t="t" l="l"/>
              <a:pathLst>
                <a:path h="3658750" w="1777947">
                  <a:moveTo>
                    <a:pt x="0" y="0"/>
                  </a:moveTo>
                  <a:lnTo>
                    <a:pt x="1777947" y="0"/>
                  </a:lnTo>
                  <a:lnTo>
                    <a:pt x="1777947" y="3658750"/>
                  </a:lnTo>
                  <a:lnTo>
                    <a:pt x="0" y="3658750"/>
                  </a:lnTo>
                  <a:close/>
                </a:path>
              </a:pathLst>
            </a:custGeom>
            <a:solidFill>
              <a:srgbClr val="FFFFFF"/>
            </a:solidFill>
            <a:ln cap="sq">
              <a:noFill/>
              <a:prstDash val="solid"/>
              <a:miter/>
            </a:ln>
          </p:spPr>
        </p:sp>
        <p:sp>
          <p:nvSpPr>
            <p:cNvPr name="TextBox 4" id="4"/>
            <p:cNvSpPr txBox="true"/>
            <p:nvPr/>
          </p:nvSpPr>
          <p:spPr>
            <a:xfrm>
              <a:off x="0" y="-19050"/>
              <a:ext cx="1777947" cy="3677800"/>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true" rot="8100000">
            <a:off x="-1948425" y="-1409517"/>
            <a:ext cx="6735405" cy="4876434"/>
          </a:xfrm>
          <a:custGeom>
            <a:avLst/>
            <a:gdLst/>
            <a:ahLst/>
            <a:cxnLst/>
            <a:rect r="r" b="b" t="t" l="l"/>
            <a:pathLst>
              <a:path h="4876434" w="6735405">
                <a:moveTo>
                  <a:pt x="0" y="4876434"/>
                </a:moveTo>
                <a:lnTo>
                  <a:pt x="6735405" y="4876434"/>
                </a:lnTo>
                <a:lnTo>
                  <a:pt x="6735405" y="0"/>
                </a:lnTo>
                <a:lnTo>
                  <a:pt x="0" y="0"/>
                </a:lnTo>
                <a:lnTo>
                  <a:pt x="0" y="4876434"/>
                </a:lnTo>
                <a:close/>
              </a:path>
            </a:pathLst>
          </a:custGeom>
          <a:blipFill>
            <a:blip r:embed="rId2"/>
            <a:stretch>
              <a:fillRect l="0" t="0" r="0" b="0"/>
            </a:stretch>
          </a:blipFill>
        </p:spPr>
      </p:sp>
      <p:sp>
        <p:nvSpPr>
          <p:cNvPr name="Freeform 6" id="6"/>
          <p:cNvSpPr/>
          <p:nvPr/>
        </p:nvSpPr>
        <p:spPr>
          <a:xfrm flipH="false" flipV="false" rot="2700000">
            <a:off x="13501020" y="6857193"/>
            <a:ext cx="6735405" cy="4876434"/>
          </a:xfrm>
          <a:custGeom>
            <a:avLst/>
            <a:gdLst/>
            <a:ahLst/>
            <a:cxnLst/>
            <a:rect r="r" b="b" t="t" l="l"/>
            <a:pathLst>
              <a:path h="4876434" w="6735405">
                <a:moveTo>
                  <a:pt x="0" y="0"/>
                </a:moveTo>
                <a:lnTo>
                  <a:pt x="6735405" y="0"/>
                </a:lnTo>
                <a:lnTo>
                  <a:pt x="6735405" y="4876434"/>
                </a:lnTo>
                <a:lnTo>
                  <a:pt x="0" y="4876434"/>
                </a:lnTo>
                <a:lnTo>
                  <a:pt x="0" y="0"/>
                </a:lnTo>
                <a:close/>
              </a:path>
            </a:pathLst>
          </a:custGeom>
          <a:blipFill>
            <a:blip r:embed="rId2"/>
            <a:stretch>
              <a:fillRect l="0" t="0" r="0" b="0"/>
            </a:stretch>
          </a:blipFill>
        </p:spPr>
      </p:sp>
      <p:sp>
        <p:nvSpPr>
          <p:cNvPr name="Freeform 7" id="7"/>
          <p:cNvSpPr/>
          <p:nvPr/>
        </p:nvSpPr>
        <p:spPr>
          <a:xfrm flipH="false" flipV="false" rot="0">
            <a:off x="5868460" y="0"/>
            <a:ext cx="12419540" cy="10287000"/>
          </a:xfrm>
          <a:custGeom>
            <a:avLst/>
            <a:gdLst/>
            <a:ahLst/>
            <a:cxnLst/>
            <a:rect r="r" b="b" t="t" l="l"/>
            <a:pathLst>
              <a:path h="10287000" w="12419540">
                <a:moveTo>
                  <a:pt x="0" y="0"/>
                </a:moveTo>
                <a:lnTo>
                  <a:pt x="12419540" y="0"/>
                </a:lnTo>
                <a:lnTo>
                  <a:pt x="12419540" y="10287000"/>
                </a:lnTo>
                <a:lnTo>
                  <a:pt x="0" y="10287000"/>
                </a:lnTo>
                <a:lnTo>
                  <a:pt x="0" y="0"/>
                </a:lnTo>
                <a:close/>
              </a:path>
            </a:pathLst>
          </a:custGeom>
          <a:blipFill>
            <a:blip r:embed="rId3"/>
            <a:stretch>
              <a:fillRect l="-634" t="0" r="-634" b="0"/>
            </a:stretch>
          </a:blipFill>
        </p:spPr>
      </p:sp>
      <p:sp>
        <p:nvSpPr>
          <p:cNvPr name="TextBox 8" id="8"/>
          <p:cNvSpPr txBox="true"/>
          <p:nvPr/>
        </p:nvSpPr>
        <p:spPr>
          <a:xfrm rot="0">
            <a:off x="273347" y="3671074"/>
            <a:ext cx="5321766" cy="3707130"/>
          </a:xfrm>
          <a:prstGeom prst="rect">
            <a:avLst/>
          </a:prstGeom>
        </p:spPr>
        <p:txBody>
          <a:bodyPr anchor="t" rtlCol="false" tIns="0" lIns="0" bIns="0" rIns="0">
            <a:spAutoFit/>
          </a:bodyPr>
          <a:lstStyle/>
          <a:p>
            <a:pPr algn="ctr" marL="0" indent="0" lvl="0">
              <a:lnSpc>
                <a:spcPts val="7200"/>
              </a:lnSpc>
              <a:spcBef>
                <a:spcPct val="0"/>
              </a:spcBef>
            </a:pPr>
            <a:r>
              <a:rPr lang="en-US" b="true" sz="7200">
                <a:solidFill>
                  <a:srgbClr val="000000"/>
                </a:solidFill>
                <a:latin typeface="TT Firs Neue Bold"/>
                <a:ea typeface="TT Firs Neue Bold"/>
                <a:cs typeface="TT Firs Neue Bold"/>
                <a:sym typeface="TT Firs Neue Bold"/>
              </a:rPr>
              <a:t>2NF Relational Model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81000" y="-266700"/>
            <a:ext cx="13239378" cy="10820400"/>
            <a:chOff x="0" y="0"/>
            <a:chExt cx="3486914" cy="2849817"/>
          </a:xfrm>
        </p:grpSpPr>
        <p:sp>
          <p:nvSpPr>
            <p:cNvPr name="Freeform 3" id="3"/>
            <p:cNvSpPr/>
            <p:nvPr/>
          </p:nvSpPr>
          <p:spPr>
            <a:xfrm flipH="false" flipV="false" rot="0">
              <a:off x="0" y="0"/>
              <a:ext cx="3486914" cy="2849817"/>
            </a:xfrm>
            <a:custGeom>
              <a:avLst/>
              <a:gdLst/>
              <a:ahLst/>
              <a:cxnLst/>
              <a:rect r="r" b="b" t="t" l="l"/>
              <a:pathLst>
                <a:path h="2849817" w="3486914">
                  <a:moveTo>
                    <a:pt x="0" y="0"/>
                  </a:moveTo>
                  <a:lnTo>
                    <a:pt x="3486914" y="0"/>
                  </a:lnTo>
                  <a:lnTo>
                    <a:pt x="3486914" y="2849817"/>
                  </a:lnTo>
                  <a:lnTo>
                    <a:pt x="0" y="2849817"/>
                  </a:lnTo>
                  <a:close/>
                </a:path>
              </a:pathLst>
            </a:custGeom>
            <a:solidFill>
              <a:srgbClr val="FFFFFF"/>
            </a:solidFill>
            <a:ln cap="sq">
              <a:noFill/>
              <a:prstDash val="solid"/>
              <a:miter/>
            </a:ln>
          </p:spPr>
        </p:sp>
        <p:sp>
          <p:nvSpPr>
            <p:cNvPr name="TextBox 4" id="4"/>
            <p:cNvSpPr txBox="true"/>
            <p:nvPr/>
          </p:nvSpPr>
          <p:spPr>
            <a:xfrm>
              <a:off x="0" y="-19050"/>
              <a:ext cx="3486914" cy="2868867"/>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0">
            <a:off x="13503670" y="0"/>
            <a:ext cx="4784330" cy="4682663"/>
          </a:xfrm>
          <a:custGeom>
            <a:avLst/>
            <a:gdLst/>
            <a:ahLst/>
            <a:cxnLst/>
            <a:rect r="r" b="b" t="t" l="l"/>
            <a:pathLst>
              <a:path h="4682663" w="4784330">
                <a:moveTo>
                  <a:pt x="0" y="0"/>
                </a:moveTo>
                <a:lnTo>
                  <a:pt x="4784330" y="0"/>
                </a:lnTo>
                <a:lnTo>
                  <a:pt x="4784330" y="4682663"/>
                </a:lnTo>
                <a:lnTo>
                  <a:pt x="0" y="4682663"/>
                </a:lnTo>
                <a:lnTo>
                  <a:pt x="0" y="0"/>
                </a:lnTo>
                <a:close/>
              </a:path>
            </a:pathLst>
          </a:custGeom>
          <a:blipFill>
            <a:blip r:embed="rId2"/>
            <a:stretch>
              <a:fillRect l="0" t="0" r="0" b="0"/>
            </a:stretch>
          </a:blipFill>
        </p:spPr>
      </p:sp>
      <p:sp>
        <p:nvSpPr>
          <p:cNvPr name="Freeform 6" id="6"/>
          <p:cNvSpPr/>
          <p:nvPr/>
        </p:nvSpPr>
        <p:spPr>
          <a:xfrm flipH="false" flipV="false" rot="0">
            <a:off x="9285879" y="5432977"/>
            <a:ext cx="9754458" cy="7062228"/>
          </a:xfrm>
          <a:custGeom>
            <a:avLst/>
            <a:gdLst/>
            <a:ahLst/>
            <a:cxnLst/>
            <a:rect r="r" b="b" t="t" l="l"/>
            <a:pathLst>
              <a:path h="7062228" w="9754458">
                <a:moveTo>
                  <a:pt x="0" y="0"/>
                </a:moveTo>
                <a:lnTo>
                  <a:pt x="9754458" y="0"/>
                </a:lnTo>
                <a:lnTo>
                  <a:pt x="9754458" y="7062228"/>
                </a:lnTo>
                <a:lnTo>
                  <a:pt x="0" y="7062228"/>
                </a:lnTo>
                <a:lnTo>
                  <a:pt x="0" y="0"/>
                </a:lnTo>
                <a:close/>
              </a:path>
            </a:pathLst>
          </a:custGeom>
          <a:blipFill>
            <a:blip r:embed="rId3"/>
            <a:stretch>
              <a:fillRect l="0" t="0" r="0" b="0"/>
            </a:stretch>
          </a:blipFill>
        </p:spPr>
      </p:sp>
      <p:sp>
        <p:nvSpPr>
          <p:cNvPr name="Freeform 7" id="7"/>
          <p:cNvSpPr/>
          <p:nvPr/>
        </p:nvSpPr>
        <p:spPr>
          <a:xfrm flipH="false" flipV="false" rot="0">
            <a:off x="1028700" y="2722938"/>
            <a:ext cx="7525845" cy="6462410"/>
          </a:xfrm>
          <a:custGeom>
            <a:avLst/>
            <a:gdLst/>
            <a:ahLst/>
            <a:cxnLst/>
            <a:rect r="r" b="b" t="t" l="l"/>
            <a:pathLst>
              <a:path h="6462410" w="7525845">
                <a:moveTo>
                  <a:pt x="0" y="0"/>
                </a:moveTo>
                <a:lnTo>
                  <a:pt x="7525845" y="0"/>
                </a:lnTo>
                <a:lnTo>
                  <a:pt x="7525845" y="6462410"/>
                </a:lnTo>
                <a:lnTo>
                  <a:pt x="0" y="6462410"/>
                </a:lnTo>
                <a:lnTo>
                  <a:pt x="0" y="0"/>
                </a:lnTo>
                <a:close/>
              </a:path>
            </a:pathLst>
          </a:custGeom>
          <a:blipFill>
            <a:blip r:embed="rId4"/>
            <a:stretch>
              <a:fillRect l="0" t="0" r="0" b="0"/>
            </a:stretch>
          </a:blipFill>
        </p:spPr>
      </p:sp>
      <p:sp>
        <p:nvSpPr>
          <p:cNvPr name="Freeform 8" id="8"/>
          <p:cNvSpPr/>
          <p:nvPr/>
        </p:nvSpPr>
        <p:spPr>
          <a:xfrm flipH="false" flipV="false" rot="0">
            <a:off x="9122538" y="2722938"/>
            <a:ext cx="8136762" cy="6462410"/>
          </a:xfrm>
          <a:custGeom>
            <a:avLst/>
            <a:gdLst/>
            <a:ahLst/>
            <a:cxnLst/>
            <a:rect r="r" b="b" t="t" l="l"/>
            <a:pathLst>
              <a:path h="6462410" w="8136762">
                <a:moveTo>
                  <a:pt x="0" y="0"/>
                </a:moveTo>
                <a:lnTo>
                  <a:pt x="8136762" y="0"/>
                </a:lnTo>
                <a:lnTo>
                  <a:pt x="8136762" y="6462410"/>
                </a:lnTo>
                <a:lnTo>
                  <a:pt x="0" y="6462410"/>
                </a:lnTo>
                <a:lnTo>
                  <a:pt x="0" y="0"/>
                </a:lnTo>
                <a:close/>
              </a:path>
            </a:pathLst>
          </a:custGeom>
          <a:blipFill>
            <a:blip r:embed="rId5"/>
            <a:stretch>
              <a:fillRect l="0" t="0" r="0" b="0"/>
            </a:stretch>
          </a:blipFill>
        </p:spPr>
      </p:sp>
      <p:sp>
        <p:nvSpPr>
          <p:cNvPr name="TextBox 9" id="9"/>
          <p:cNvSpPr txBox="true"/>
          <p:nvPr/>
        </p:nvSpPr>
        <p:spPr>
          <a:xfrm rot="0">
            <a:off x="366060" y="941609"/>
            <a:ext cx="17713775" cy="1103633"/>
          </a:xfrm>
          <a:prstGeom prst="rect">
            <a:avLst/>
          </a:prstGeom>
        </p:spPr>
        <p:txBody>
          <a:bodyPr anchor="t" rtlCol="false" tIns="0" lIns="0" bIns="0" rIns="0">
            <a:spAutoFit/>
          </a:bodyPr>
          <a:lstStyle/>
          <a:p>
            <a:pPr algn="l">
              <a:lnSpc>
                <a:spcPts val="8200"/>
              </a:lnSpc>
            </a:pPr>
            <a:r>
              <a:rPr lang="en-US" sz="8200" b="true">
                <a:solidFill>
                  <a:srgbClr val="000000"/>
                </a:solidFill>
                <a:latin typeface="TT Firs Neue Bold"/>
                <a:ea typeface="TT Firs Neue Bold"/>
                <a:cs typeface="TT Firs Neue Bold"/>
                <a:sym typeface="TT Firs Neue Bold"/>
              </a:rPr>
              <a:t>Stored Procedure Demonstration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81000" y="-266700"/>
            <a:ext cx="13239378" cy="10820400"/>
            <a:chOff x="0" y="0"/>
            <a:chExt cx="3486914" cy="2849817"/>
          </a:xfrm>
        </p:grpSpPr>
        <p:sp>
          <p:nvSpPr>
            <p:cNvPr name="Freeform 3" id="3"/>
            <p:cNvSpPr/>
            <p:nvPr/>
          </p:nvSpPr>
          <p:spPr>
            <a:xfrm flipH="false" flipV="false" rot="0">
              <a:off x="0" y="0"/>
              <a:ext cx="3486914" cy="2849817"/>
            </a:xfrm>
            <a:custGeom>
              <a:avLst/>
              <a:gdLst/>
              <a:ahLst/>
              <a:cxnLst/>
              <a:rect r="r" b="b" t="t" l="l"/>
              <a:pathLst>
                <a:path h="2849817" w="3486914">
                  <a:moveTo>
                    <a:pt x="0" y="0"/>
                  </a:moveTo>
                  <a:lnTo>
                    <a:pt x="3486914" y="0"/>
                  </a:lnTo>
                  <a:lnTo>
                    <a:pt x="3486914" y="2849817"/>
                  </a:lnTo>
                  <a:lnTo>
                    <a:pt x="0" y="2849817"/>
                  </a:lnTo>
                  <a:close/>
                </a:path>
              </a:pathLst>
            </a:custGeom>
            <a:solidFill>
              <a:srgbClr val="FFFFFF"/>
            </a:solidFill>
            <a:ln cap="sq">
              <a:noFill/>
              <a:prstDash val="solid"/>
              <a:miter/>
            </a:ln>
          </p:spPr>
        </p:sp>
        <p:sp>
          <p:nvSpPr>
            <p:cNvPr name="TextBox 4" id="4"/>
            <p:cNvSpPr txBox="true"/>
            <p:nvPr/>
          </p:nvSpPr>
          <p:spPr>
            <a:xfrm>
              <a:off x="0" y="-19050"/>
              <a:ext cx="3486914" cy="2868867"/>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0">
            <a:off x="13503670" y="0"/>
            <a:ext cx="4784330" cy="4682663"/>
          </a:xfrm>
          <a:custGeom>
            <a:avLst/>
            <a:gdLst/>
            <a:ahLst/>
            <a:cxnLst/>
            <a:rect r="r" b="b" t="t" l="l"/>
            <a:pathLst>
              <a:path h="4682663" w="4784330">
                <a:moveTo>
                  <a:pt x="0" y="0"/>
                </a:moveTo>
                <a:lnTo>
                  <a:pt x="4784330" y="0"/>
                </a:lnTo>
                <a:lnTo>
                  <a:pt x="4784330" y="4682663"/>
                </a:lnTo>
                <a:lnTo>
                  <a:pt x="0" y="4682663"/>
                </a:lnTo>
                <a:lnTo>
                  <a:pt x="0" y="0"/>
                </a:lnTo>
                <a:close/>
              </a:path>
            </a:pathLst>
          </a:custGeom>
          <a:blipFill>
            <a:blip r:embed="rId2"/>
            <a:stretch>
              <a:fillRect l="0" t="0" r="0" b="0"/>
            </a:stretch>
          </a:blipFill>
        </p:spPr>
      </p:sp>
      <p:sp>
        <p:nvSpPr>
          <p:cNvPr name="Freeform 6" id="6"/>
          <p:cNvSpPr/>
          <p:nvPr/>
        </p:nvSpPr>
        <p:spPr>
          <a:xfrm flipH="false" flipV="false" rot="0">
            <a:off x="9285879" y="5432977"/>
            <a:ext cx="9754458" cy="7062228"/>
          </a:xfrm>
          <a:custGeom>
            <a:avLst/>
            <a:gdLst/>
            <a:ahLst/>
            <a:cxnLst/>
            <a:rect r="r" b="b" t="t" l="l"/>
            <a:pathLst>
              <a:path h="7062228" w="9754458">
                <a:moveTo>
                  <a:pt x="0" y="0"/>
                </a:moveTo>
                <a:lnTo>
                  <a:pt x="9754458" y="0"/>
                </a:lnTo>
                <a:lnTo>
                  <a:pt x="9754458" y="7062228"/>
                </a:lnTo>
                <a:lnTo>
                  <a:pt x="0" y="7062228"/>
                </a:lnTo>
                <a:lnTo>
                  <a:pt x="0" y="0"/>
                </a:lnTo>
                <a:close/>
              </a:path>
            </a:pathLst>
          </a:custGeom>
          <a:blipFill>
            <a:blip r:embed="rId3"/>
            <a:stretch>
              <a:fillRect l="0" t="0" r="0" b="0"/>
            </a:stretch>
          </a:blipFill>
        </p:spPr>
      </p:sp>
      <p:sp>
        <p:nvSpPr>
          <p:cNvPr name="Freeform 7" id="7"/>
          <p:cNvSpPr/>
          <p:nvPr/>
        </p:nvSpPr>
        <p:spPr>
          <a:xfrm flipH="false" flipV="false" rot="0">
            <a:off x="588060" y="3972589"/>
            <a:ext cx="8697819" cy="4174953"/>
          </a:xfrm>
          <a:custGeom>
            <a:avLst/>
            <a:gdLst/>
            <a:ahLst/>
            <a:cxnLst/>
            <a:rect r="r" b="b" t="t" l="l"/>
            <a:pathLst>
              <a:path h="4174953" w="8697819">
                <a:moveTo>
                  <a:pt x="0" y="0"/>
                </a:moveTo>
                <a:lnTo>
                  <a:pt x="8697819" y="0"/>
                </a:lnTo>
                <a:lnTo>
                  <a:pt x="8697819" y="4174953"/>
                </a:lnTo>
                <a:lnTo>
                  <a:pt x="0" y="4174953"/>
                </a:lnTo>
                <a:lnTo>
                  <a:pt x="0" y="0"/>
                </a:lnTo>
                <a:close/>
              </a:path>
            </a:pathLst>
          </a:custGeom>
          <a:blipFill>
            <a:blip r:embed="rId4"/>
            <a:stretch>
              <a:fillRect l="0" t="0" r="0" b="0"/>
            </a:stretch>
          </a:blipFill>
        </p:spPr>
      </p:sp>
      <p:sp>
        <p:nvSpPr>
          <p:cNvPr name="Freeform 8" id="8"/>
          <p:cNvSpPr/>
          <p:nvPr/>
        </p:nvSpPr>
        <p:spPr>
          <a:xfrm flipH="false" flipV="false" rot="0">
            <a:off x="10212152" y="3578675"/>
            <a:ext cx="7047148" cy="4962781"/>
          </a:xfrm>
          <a:custGeom>
            <a:avLst/>
            <a:gdLst/>
            <a:ahLst/>
            <a:cxnLst/>
            <a:rect r="r" b="b" t="t" l="l"/>
            <a:pathLst>
              <a:path h="4962781" w="7047148">
                <a:moveTo>
                  <a:pt x="0" y="0"/>
                </a:moveTo>
                <a:lnTo>
                  <a:pt x="7047148" y="0"/>
                </a:lnTo>
                <a:lnTo>
                  <a:pt x="7047148" y="4962781"/>
                </a:lnTo>
                <a:lnTo>
                  <a:pt x="0" y="4962781"/>
                </a:lnTo>
                <a:lnTo>
                  <a:pt x="0" y="0"/>
                </a:lnTo>
                <a:close/>
              </a:path>
            </a:pathLst>
          </a:custGeom>
          <a:blipFill>
            <a:blip r:embed="rId5"/>
            <a:stretch>
              <a:fillRect l="0" t="0" r="0" b="0"/>
            </a:stretch>
          </a:blipFill>
        </p:spPr>
      </p:sp>
      <p:sp>
        <p:nvSpPr>
          <p:cNvPr name="TextBox 9" id="9"/>
          <p:cNvSpPr txBox="true"/>
          <p:nvPr/>
        </p:nvSpPr>
        <p:spPr>
          <a:xfrm rot="0">
            <a:off x="366060" y="941609"/>
            <a:ext cx="17713775" cy="1103633"/>
          </a:xfrm>
          <a:prstGeom prst="rect">
            <a:avLst/>
          </a:prstGeom>
        </p:spPr>
        <p:txBody>
          <a:bodyPr anchor="t" rtlCol="false" tIns="0" lIns="0" bIns="0" rIns="0">
            <a:spAutoFit/>
          </a:bodyPr>
          <a:lstStyle/>
          <a:p>
            <a:pPr algn="l">
              <a:lnSpc>
                <a:spcPts val="8200"/>
              </a:lnSpc>
            </a:pPr>
            <a:r>
              <a:rPr lang="en-US" sz="8200" b="true">
                <a:solidFill>
                  <a:srgbClr val="000000"/>
                </a:solidFill>
                <a:latin typeface="TT Firs Neue Bold"/>
                <a:ea typeface="TT Firs Neue Bold"/>
                <a:cs typeface="TT Firs Neue Bold"/>
                <a:sym typeface="TT Firs Neue Bold"/>
              </a:rPr>
              <a:t>Triggers Demonstration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81000" y="-266700"/>
            <a:ext cx="13239378" cy="10820400"/>
            <a:chOff x="0" y="0"/>
            <a:chExt cx="3486914" cy="2849817"/>
          </a:xfrm>
        </p:grpSpPr>
        <p:sp>
          <p:nvSpPr>
            <p:cNvPr name="Freeform 3" id="3"/>
            <p:cNvSpPr/>
            <p:nvPr/>
          </p:nvSpPr>
          <p:spPr>
            <a:xfrm flipH="false" flipV="false" rot="0">
              <a:off x="0" y="0"/>
              <a:ext cx="3486914" cy="2849817"/>
            </a:xfrm>
            <a:custGeom>
              <a:avLst/>
              <a:gdLst/>
              <a:ahLst/>
              <a:cxnLst/>
              <a:rect r="r" b="b" t="t" l="l"/>
              <a:pathLst>
                <a:path h="2849817" w="3486914">
                  <a:moveTo>
                    <a:pt x="0" y="0"/>
                  </a:moveTo>
                  <a:lnTo>
                    <a:pt x="3486914" y="0"/>
                  </a:lnTo>
                  <a:lnTo>
                    <a:pt x="3486914" y="2849817"/>
                  </a:lnTo>
                  <a:lnTo>
                    <a:pt x="0" y="2849817"/>
                  </a:lnTo>
                  <a:close/>
                </a:path>
              </a:pathLst>
            </a:custGeom>
            <a:solidFill>
              <a:srgbClr val="FFFFFF"/>
            </a:solidFill>
            <a:ln cap="sq">
              <a:noFill/>
              <a:prstDash val="solid"/>
              <a:miter/>
            </a:ln>
          </p:spPr>
        </p:sp>
        <p:sp>
          <p:nvSpPr>
            <p:cNvPr name="TextBox 4" id="4"/>
            <p:cNvSpPr txBox="true"/>
            <p:nvPr/>
          </p:nvSpPr>
          <p:spPr>
            <a:xfrm>
              <a:off x="0" y="-19050"/>
              <a:ext cx="3486914" cy="2868867"/>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0">
            <a:off x="13503670" y="0"/>
            <a:ext cx="4784330" cy="4682663"/>
          </a:xfrm>
          <a:custGeom>
            <a:avLst/>
            <a:gdLst/>
            <a:ahLst/>
            <a:cxnLst/>
            <a:rect r="r" b="b" t="t" l="l"/>
            <a:pathLst>
              <a:path h="4682663" w="4784330">
                <a:moveTo>
                  <a:pt x="0" y="0"/>
                </a:moveTo>
                <a:lnTo>
                  <a:pt x="4784330" y="0"/>
                </a:lnTo>
                <a:lnTo>
                  <a:pt x="4784330" y="4682663"/>
                </a:lnTo>
                <a:lnTo>
                  <a:pt x="0" y="4682663"/>
                </a:lnTo>
                <a:lnTo>
                  <a:pt x="0" y="0"/>
                </a:lnTo>
                <a:close/>
              </a:path>
            </a:pathLst>
          </a:custGeom>
          <a:blipFill>
            <a:blip r:embed="rId2"/>
            <a:stretch>
              <a:fillRect l="0" t="0" r="0" b="0"/>
            </a:stretch>
          </a:blipFill>
        </p:spPr>
      </p:sp>
      <p:sp>
        <p:nvSpPr>
          <p:cNvPr name="Freeform 6" id="6"/>
          <p:cNvSpPr/>
          <p:nvPr/>
        </p:nvSpPr>
        <p:spPr>
          <a:xfrm flipH="false" flipV="false" rot="0">
            <a:off x="9285879" y="5432977"/>
            <a:ext cx="9754458" cy="7062228"/>
          </a:xfrm>
          <a:custGeom>
            <a:avLst/>
            <a:gdLst/>
            <a:ahLst/>
            <a:cxnLst/>
            <a:rect r="r" b="b" t="t" l="l"/>
            <a:pathLst>
              <a:path h="7062228" w="9754458">
                <a:moveTo>
                  <a:pt x="0" y="0"/>
                </a:moveTo>
                <a:lnTo>
                  <a:pt x="9754458" y="0"/>
                </a:lnTo>
                <a:lnTo>
                  <a:pt x="9754458" y="7062228"/>
                </a:lnTo>
                <a:lnTo>
                  <a:pt x="0" y="7062228"/>
                </a:lnTo>
                <a:lnTo>
                  <a:pt x="0" y="0"/>
                </a:lnTo>
                <a:close/>
              </a:path>
            </a:pathLst>
          </a:custGeom>
          <a:blipFill>
            <a:blip r:embed="rId3"/>
            <a:stretch>
              <a:fillRect l="0" t="0" r="0" b="0"/>
            </a:stretch>
          </a:blipFill>
        </p:spPr>
      </p:sp>
      <p:sp>
        <p:nvSpPr>
          <p:cNvPr name="Freeform 7" id="7"/>
          <p:cNvSpPr/>
          <p:nvPr/>
        </p:nvSpPr>
        <p:spPr>
          <a:xfrm flipH="false" flipV="false" rot="0">
            <a:off x="1865530" y="2744070"/>
            <a:ext cx="14556939" cy="6514230"/>
          </a:xfrm>
          <a:custGeom>
            <a:avLst/>
            <a:gdLst/>
            <a:ahLst/>
            <a:cxnLst/>
            <a:rect r="r" b="b" t="t" l="l"/>
            <a:pathLst>
              <a:path h="6514230" w="14556939">
                <a:moveTo>
                  <a:pt x="0" y="0"/>
                </a:moveTo>
                <a:lnTo>
                  <a:pt x="14556940" y="0"/>
                </a:lnTo>
                <a:lnTo>
                  <a:pt x="14556940" y="6514230"/>
                </a:lnTo>
                <a:lnTo>
                  <a:pt x="0" y="6514230"/>
                </a:lnTo>
                <a:lnTo>
                  <a:pt x="0" y="0"/>
                </a:lnTo>
                <a:close/>
              </a:path>
            </a:pathLst>
          </a:custGeom>
          <a:blipFill>
            <a:blip r:embed="rId4"/>
            <a:stretch>
              <a:fillRect l="0" t="0" r="0" b="0"/>
            </a:stretch>
          </a:blipFill>
        </p:spPr>
      </p:sp>
      <p:sp>
        <p:nvSpPr>
          <p:cNvPr name="TextBox 8" id="8"/>
          <p:cNvSpPr txBox="true"/>
          <p:nvPr/>
        </p:nvSpPr>
        <p:spPr>
          <a:xfrm rot="0">
            <a:off x="366060" y="941609"/>
            <a:ext cx="17713775" cy="1103633"/>
          </a:xfrm>
          <a:prstGeom prst="rect">
            <a:avLst/>
          </a:prstGeom>
        </p:spPr>
        <p:txBody>
          <a:bodyPr anchor="t" rtlCol="false" tIns="0" lIns="0" bIns="0" rIns="0">
            <a:spAutoFit/>
          </a:bodyPr>
          <a:lstStyle/>
          <a:p>
            <a:pPr algn="l">
              <a:lnSpc>
                <a:spcPts val="8200"/>
              </a:lnSpc>
            </a:pPr>
            <a:r>
              <a:rPr lang="en-US" sz="8200" b="true">
                <a:solidFill>
                  <a:srgbClr val="000000"/>
                </a:solidFill>
                <a:latin typeface="TT Firs Neue Bold"/>
                <a:ea typeface="TT Firs Neue Bold"/>
                <a:cs typeface="TT Firs Neue Bold"/>
                <a:sym typeface="TT Firs Neue Bold"/>
              </a:rPr>
              <a:t>Investor Profit View</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484079" y="2859500"/>
            <a:ext cx="19256158" cy="8268322"/>
            <a:chOff x="0" y="0"/>
            <a:chExt cx="5833972" cy="2505025"/>
          </a:xfrm>
        </p:grpSpPr>
        <p:sp>
          <p:nvSpPr>
            <p:cNvPr name="Freeform 3" id="3"/>
            <p:cNvSpPr/>
            <p:nvPr/>
          </p:nvSpPr>
          <p:spPr>
            <a:xfrm flipH="false" flipV="false" rot="0">
              <a:off x="0" y="0"/>
              <a:ext cx="5833972" cy="2505025"/>
            </a:xfrm>
            <a:custGeom>
              <a:avLst/>
              <a:gdLst/>
              <a:ahLst/>
              <a:cxnLst/>
              <a:rect r="r" b="b" t="t" l="l"/>
              <a:pathLst>
                <a:path h="2505025" w="5833972">
                  <a:moveTo>
                    <a:pt x="0" y="0"/>
                  </a:moveTo>
                  <a:lnTo>
                    <a:pt x="5833972" y="0"/>
                  </a:lnTo>
                  <a:lnTo>
                    <a:pt x="5833972" y="2505025"/>
                  </a:lnTo>
                  <a:lnTo>
                    <a:pt x="0" y="2505025"/>
                  </a:lnTo>
                  <a:close/>
                </a:path>
              </a:pathLst>
            </a:custGeom>
            <a:solidFill>
              <a:srgbClr val="FFFFFF"/>
            </a:solidFill>
            <a:ln cap="sq">
              <a:noFill/>
              <a:prstDash val="solid"/>
              <a:miter/>
            </a:ln>
          </p:spPr>
        </p:sp>
        <p:sp>
          <p:nvSpPr>
            <p:cNvPr name="TextBox 4" id="4"/>
            <p:cNvSpPr txBox="true"/>
            <p:nvPr/>
          </p:nvSpPr>
          <p:spPr>
            <a:xfrm>
              <a:off x="0" y="-19050"/>
              <a:ext cx="5833972" cy="2524075"/>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5400000">
            <a:off x="12569478" y="4204957"/>
            <a:ext cx="7465118" cy="8967109"/>
          </a:xfrm>
          <a:custGeom>
            <a:avLst/>
            <a:gdLst/>
            <a:ahLst/>
            <a:cxnLst/>
            <a:rect r="r" b="b" t="t" l="l"/>
            <a:pathLst>
              <a:path h="8967109" w="7465118">
                <a:moveTo>
                  <a:pt x="0" y="0"/>
                </a:moveTo>
                <a:lnTo>
                  <a:pt x="7465119" y="0"/>
                </a:lnTo>
                <a:lnTo>
                  <a:pt x="7465119" y="8967110"/>
                </a:lnTo>
                <a:lnTo>
                  <a:pt x="0" y="8967110"/>
                </a:lnTo>
                <a:lnTo>
                  <a:pt x="0" y="0"/>
                </a:lnTo>
                <a:close/>
              </a:path>
            </a:pathLst>
          </a:custGeom>
          <a:blipFill>
            <a:blip r:embed="rId2"/>
            <a:stretch>
              <a:fillRect l="0" t="0" r="0" b="0"/>
            </a:stretch>
          </a:blipFill>
        </p:spPr>
      </p:sp>
      <p:sp>
        <p:nvSpPr>
          <p:cNvPr name="Freeform 6" id="6"/>
          <p:cNvSpPr/>
          <p:nvPr/>
        </p:nvSpPr>
        <p:spPr>
          <a:xfrm flipH="false" flipV="false" rot="-1144453">
            <a:off x="9221985" y="-2852989"/>
            <a:ext cx="7009909" cy="5075174"/>
          </a:xfrm>
          <a:custGeom>
            <a:avLst/>
            <a:gdLst/>
            <a:ahLst/>
            <a:cxnLst/>
            <a:rect r="r" b="b" t="t" l="l"/>
            <a:pathLst>
              <a:path h="5075174" w="7009909">
                <a:moveTo>
                  <a:pt x="0" y="0"/>
                </a:moveTo>
                <a:lnTo>
                  <a:pt x="7009909" y="0"/>
                </a:lnTo>
                <a:lnTo>
                  <a:pt x="7009909" y="5075174"/>
                </a:lnTo>
                <a:lnTo>
                  <a:pt x="0" y="5075174"/>
                </a:lnTo>
                <a:lnTo>
                  <a:pt x="0" y="0"/>
                </a:lnTo>
                <a:close/>
              </a:path>
            </a:pathLst>
          </a:custGeom>
          <a:blipFill>
            <a:blip r:embed="rId3"/>
            <a:stretch>
              <a:fillRect l="0" t="0" r="0" b="0"/>
            </a:stretch>
          </a:blipFill>
        </p:spPr>
      </p:sp>
      <p:sp>
        <p:nvSpPr>
          <p:cNvPr name="TextBox 7" id="7"/>
          <p:cNvSpPr txBox="true"/>
          <p:nvPr/>
        </p:nvSpPr>
        <p:spPr>
          <a:xfrm rot="0">
            <a:off x="5869781" y="1495520"/>
            <a:ext cx="6548438" cy="963930"/>
          </a:xfrm>
          <a:prstGeom prst="rect">
            <a:avLst/>
          </a:prstGeom>
        </p:spPr>
        <p:txBody>
          <a:bodyPr anchor="t" rtlCol="false" tIns="0" lIns="0" bIns="0" rIns="0">
            <a:spAutoFit/>
          </a:bodyPr>
          <a:lstStyle/>
          <a:p>
            <a:pPr algn="ctr" marL="0" indent="0" lvl="0">
              <a:lnSpc>
                <a:spcPts val="7200"/>
              </a:lnSpc>
              <a:spcBef>
                <a:spcPct val="0"/>
              </a:spcBef>
            </a:pPr>
            <a:r>
              <a:rPr lang="en-US" b="true" sz="7200">
                <a:solidFill>
                  <a:srgbClr val="FFFFFF"/>
                </a:solidFill>
                <a:latin typeface="TT Firs Neue Bold"/>
                <a:ea typeface="TT Firs Neue Bold"/>
                <a:cs typeface="TT Firs Neue Bold"/>
                <a:sym typeface="TT Firs Neue Bold"/>
              </a:rPr>
              <a:t>Takeaways</a:t>
            </a:r>
          </a:p>
        </p:txBody>
      </p:sp>
      <p:sp>
        <p:nvSpPr>
          <p:cNvPr name="Freeform 8" id="8"/>
          <p:cNvSpPr/>
          <p:nvPr/>
        </p:nvSpPr>
        <p:spPr>
          <a:xfrm flipH="false" flipV="false" rot="-5400000">
            <a:off x="-1232859" y="854675"/>
            <a:ext cx="4096707" cy="4009652"/>
          </a:xfrm>
          <a:custGeom>
            <a:avLst/>
            <a:gdLst/>
            <a:ahLst/>
            <a:cxnLst/>
            <a:rect r="r" b="b" t="t" l="l"/>
            <a:pathLst>
              <a:path h="4009652" w="4096707">
                <a:moveTo>
                  <a:pt x="0" y="0"/>
                </a:moveTo>
                <a:lnTo>
                  <a:pt x="4096706" y="0"/>
                </a:lnTo>
                <a:lnTo>
                  <a:pt x="4096706" y="4009651"/>
                </a:lnTo>
                <a:lnTo>
                  <a:pt x="0" y="4009651"/>
                </a:lnTo>
                <a:lnTo>
                  <a:pt x="0" y="0"/>
                </a:lnTo>
                <a:close/>
              </a:path>
            </a:pathLst>
          </a:custGeom>
          <a:blipFill>
            <a:blip r:embed="rId4"/>
            <a:stretch>
              <a:fillRect l="0" t="0" r="0" b="0"/>
            </a:stretch>
          </a:blipFill>
        </p:spPr>
      </p:sp>
      <p:graphicFrame>
        <p:nvGraphicFramePr>
          <p:cNvPr name="Table 9" id="9"/>
          <p:cNvGraphicFramePr>
            <a:graphicFrameLocks noGrp="true"/>
          </p:cNvGraphicFramePr>
          <p:nvPr/>
        </p:nvGraphicFramePr>
        <p:xfrm>
          <a:off x="1985962" y="3395462"/>
          <a:ext cx="14316075" cy="5781675"/>
        </p:xfrm>
        <a:graphic>
          <a:graphicData uri="http://schemas.openxmlformats.org/drawingml/2006/table">
            <a:tbl>
              <a:tblPr/>
              <a:tblGrid>
                <a:gridCol w="4772025"/>
                <a:gridCol w="4772025"/>
                <a:gridCol w="4772025"/>
              </a:tblGrid>
              <a:tr h="877746">
                <a:tc>
                  <a:txBody>
                    <a:bodyPr anchor="t" rtlCol="false"/>
                    <a:lstStyle/>
                    <a:p>
                      <a:pPr algn="ctr">
                        <a:lnSpc>
                          <a:spcPts val="3359"/>
                        </a:lnSpc>
                        <a:defRPr/>
                      </a:pPr>
                      <a:r>
                        <a:rPr lang="en-US" b="true" sz="2400">
                          <a:solidFill>
                            <a:srgbClr val="FFFFFF"/>
                          </a:solidFill>
                          <a:latin typeface="TT Firs Neue Bold"/>
                          <a:ea typeface="TT Firs Neue Bold"/>
                          <a:cs typeface="TT Firs Neue Bold"/>
                          <a:sym typeface="TT Firs Neue Bold"/>
                        </a:rPr>
                        <a:t>1</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B74C0"/>
                    </a:solidFill>
                  </a:tcPr>
                </a:tc>
                <a:tc>
                  <a:txBody>
                    <a:bodyPr anchor="t" rtlCol="false"/>
                    <a:lstStyle/>
                    <a:p>
                      <a:pPr algn="ctr">
                        <a:lnSpc>
                          <a:spcPts val="3359"/>
                        </a:lnSpc>
                        <a:defRPr/>
                      </a:pPr>
                      <a:r>
                        <a:rPr lang="en-US" b="true" sz="2400">
                          <a:solidFill>
                            <a:srgbClr val="FFFFFF"/>
                          </a:solidFill>
                          <a:latin typeface="TT Firs Neue Bold"/>
                          <a:ea typeface="TT Firs Neue Bold"/>
                          <a:cs typeface="TT Firs Neue Bold"/>
                          <a:sym typeface="TT Firs Neue Bold"/>
                        </a:rPr>
                        <a:t>2</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B74C0"/>
                    </a:solidFill>
                  </a:tcPr>
                </a:tc>
                <a:tc>
                  <a:txBody>
                    <a:bodyPr anchor="t" rtlCol="false"/>
                    <a:lstStyle/>
                    <a:p>
                      <a:pPr algn="ctr">
                        <a:lnSpc>
                          <a:spcPts val="3359"/>
                        </a:lnSpc>
                        <a:defRPr/>
                      </a:pPr>
                      <a:r>
                        <a:rPr lang="en-US" sz="2400">
                          <a:solidFill>
                            <a:srgbClr val="FFFFFF"/>
                          </a:solidFill>
                          <a:latin typeface="TT Firs Neue"/>
                          <a:ea typeface="TT Firs Neue"/>
                          <a:cs typeface="TT Firs Neue"/>
                          <a:sym typeface="TT Firs Neue"/>
                        </a:rPr>
                        <a:t>3</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B74C0"/>
                    </a:solidFill>
                  </a:tcPr>
                </a:tc>
              </a:tr>
              <a:tr h="2451964">
                <a:tc>
                  <a:txBody>
                    <a:bodyPr anchor="t" rtlCol="false"/>
                    <a:lstStyle/>
                    <a:p>
                      <a:pPr algn="ctr">
                        <a:lnSpc>
                          <a:spcPts val="2659"/>
                        </a:lnSpc>
                        <a:defRPr/>
                      </a:pPr>
                      <a:r>
                        <a:rPr lang="en-US" sz="1899" b="true">
                          <a:solidFill>
                            <a:srgbClr val="000000"/>
                          </a:solidFill>
                          <a:latin typeface="TT Firs Neue Bold"/>
                          <a:ea typeface="TT Firs Neue Bold"/>
                          <a:cs typeface="TT Firs Neue Bold"/>
                          <a:sym typeface="TT Firs Neue Bold"/>
                        </a:rPr>
                        <a:t>Describe a new technology you used this semester and explain why you found it especially useful or not useful at all</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b="true">
                          <a:solidFill>
                            <a:srgbClr val="000000"/>
                          </a:solidFill>
                          <a:latin typeface="TT Firs Neue Bold"/>
                          <a:ea typeface="TT Firs Neue Bold"/>
                          <a:cs typeface="TT Firs Neue Bold"/>
                          <a:sym typeface="TT Firs Neue Bold"/>
                        </a:rPr>
                        <a:t>Explain how the dynamic database project exercises helped you better understand relational databases or cleared up any previous misconceptions.</a:t>
                      </a:r>
                      <a:endParaRPr lang="en-US" sz="1100"/>
                    </a:p>
                    <a:p>
                      <a:pPr algn="ctr">
                        <a:lnSpc>
                          <a:spcPts val="2659"/>
                        </a:lnSpc>
                      </a:pP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b="true">
                          <a:solidFill>
                            <a:srgbClr val="000000"/>
                          </a:solidFill>
                          <a:latin typeface="TT Firs Neue Bold"/>
                          <a:ea typeface="TT Firs Neue Bold"/>
                          <a:cs typeface="TT Firs Neue Bold"/>
                          <a:sym typeface="TT Firs Neue Bold"/>
                        </a:rPr>
                        <a:t>Share an “aha” moment from your group project that you think could be applied in future classes to benefit many other students.</a:t>
                      </a:r>
                      <a:endParaRPr lang="en-US" sz="1100"/>
                    </a:p>
                    <a:p>
                      <a:pPr algn="ctr">
                        <a:lnSpc>
                          <a:spcPts val="2659"/>
                        </a:lnSpc>
                      </a:pPr>
                    </a:p>
                    <a:p>
                      <a:pPr algn="ctr">
                        <a:lnSpc>
                          <a:spcPts val="2659"/>
                        </a:lnSpc>
                      </a:pP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2451964">
                <a:tc>
                  <a:txBody>
                    <a:bodyPr anchor="t" rtlCol="false"/>
                    <a:lstStyle/>
                    <a:p>
                      <a:pPr algn="ctr">
                        <a:lnSpc>
                          <a:spcPts val="2659"/>
                        </a:lnSpc>
                        <a:defRPr/>
                      </a:pPr>
                      <a:r>
                        <a:rPr lang="en-US" sz="1899" i="true">
                          <a:solidFill>
                            <a:srgbClr val="000000"/>
                          </a:solidFill>
                          <a:latin typeface="TT Firs Neue Italics"/>
                          <a:ea typeface="TT Firs Neue Italics"/>
                          <a:cs typeface="TT Firs Neue Italics"/>
                          <a:sym typeface="TT Firs Neue Italics"/>
                        </a:rPr>
                        <a:t>Docker was utilized for containerization to ensure that environments were consistent for all development stages. AWS RDS (MySQL) was used to host and scale our database in the cloud for RDMS.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i="true">
                          <a:solidFill>
                            <a:srgbClr val="000000"/>
                          </a:solidFill>
                          <a:latin typeface="TT Firs Neue Italics"/>
                          <a:ea typeface="TT Firs Neue Italics"/>
                          <a:cs typeface="TT Firs Neue Italics"/>
                          <a:sym typeface="TT Firs Neue Italics"/>
                        </a:rPr>
                        <a:t>We were able to gain a better understanding of how much relational databases rely on strictly enforced foreign key constraints and cardinality between tables, which prevents data that is inconsistent.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TT Firs Neue"/>
                          <a:ea typeface="TT Firs Neue"/>
                          <a:cs typeface="TT Firs Neue"/>
                          <a:sym typeface="TT Firs Neue"/>
                        </a:rPr>
                        <a:t>Our group’s “aha” moment was realizing that it’s best for all of us to come to a consensus for the API and schema because it would have prevented delays and integration challenges.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10774471" y="-552450"/>
            <a:ext cx="8035708" cy="11372850"/>
            <a:chOff x="0" y="0"/>
            <a:chExt cx="2434551" cy="3445593"/>
          </a:xfrm>
        </p:grpSpPr>
        <p:sp>
          <p:nvSpPr>
            <p:cNvPr name="Freeform 3" id="3"/>
            <p:cNvSpPr/>
            <p:nvPr/>
          </p:nvSpPr>
          <p:spPr>
            <a:xfrm flipH="false" flipV="false" rot="0">
              <a:off x="0" y="0"/>
              <a:ext cx="2434551" cy="3445593"/>
            </a:xfrm>
            <a:custGeom>
              <a:avLst/>
              <a:gdLst/>
              <a:ahLst/>
              <a:cxnLst/>
              <a:rect r="r" b="b" t="t" l="l"/>
              <a:pathLst>
                <a:path h="3445593" w="2434551">
                  <a:moveTo>
                    <a:pt x="0" y="0"/>
                  </a:moveTo>
                  <a:lnTo>
                    <a:pt x="2434551" y="0"/>
                  </a:lnTo>
                  <a:lnTo>
                    <a:pt x="2434551" y="3445593"/>
                  </a:lnTo>
                  <a:lnTo>
                    <a:pt x="0" y="3445593"/>
                  </a:lnTo>
                  <a:close/>
                </a:path>
              </a:pathLst>
            </a:custGeom>
            <a:solidFill>
              <a:srgbClr val="FFFFFF"/>
            </a:solidFill>
            <a:ln cap="sq">
              <a:noFill/>
              <a:prstDash val="solid"/>
              <a:miter/>
            </a:ln>
          </p:spPr>
        </p:sp>
        <p:sp>
          <p:nvSpPr>
            <p:cNvPr name="TextBox 4" id="4"/>
            <p:cNvSpPr txBox="true"/>
            <p:nvPr/>
          </p:nvSpPr>
          <p:spPr>
            <a:xfrm>
              <a:off x="0" y="-19050"/>
              <a:ext cx="2434551" cy="3464643"/>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2700000">
            <a:off x="4042835" y="1521575"/>
            <a:ext cx="12838964" cy="9295410"/>
          </a:xfrm>
          <a:custGeom>
            <a:avLst/>
            <a:gdLst/>
            <a:ahLst/>
            <a:cxnLst/>
            <a:rect r="r" b="b" t="t" l="l"/>
            <a:pathLst>
              <a:path h="9295410" w="12838964">
                <a:moveTo>
                  <a:pt x="0" y="0"/>
                </a:moveTo>
                <a:lnTo>
                  <a:pt x="12838964" y="0"/>
                </a:lnTo>
                <a:lnTo>
                  <a:pt x="12838964" y="9295410"/>
                </a:lnTo>
                <a:lnTo>
                  <a:pt x="0" y="9295410"/>
                </a:lnTo>
                <a:lnTo>
                  <a:pt x="0" y="0"/>
                </a:lnTo>
                <a:close/>
              </a:path>
            </a:pathLst>
          </a:custGeom>
          <a:blipFill>
            <a:blip r:embed="rId2"/>
            <a:stretch>
              <a:fillRect l="0" t="0" r="0" b="0"/>
            </a:stretch>
          </a:blipFill>
        </p:spPr>
      </p:sp>
      <p:grpSp>
        <p:nvGrpSpPr>
          <p:cNvPr name="Group 6" id="6"/>
          <p:cNvGrpSpPr/>
          <p:nvPr/>
        </p:nvGrpSpPr>
        <p:grpSpPr>
          <a:xfrm rot="0">
            <a:off x="11791950" y="1619250"/>
            <a:ext cx="6496050" cy="7048500"/>
            <a:chOff x="0" y="0"/>
            <a:chExt cx="8661400" cy="9398000"/>
          </a:xfrm>
        </p:grpSpPr>
        <p:pic>
          <p:nvPicPr>
            <p:cNvPr name="Picture 7" id="7"/>
            <p:cNvPicPr>
              <a:picLocks noChangeAspect="true"/>
            </p:cNvPicPr>
            <p:nvPr/>
          </p:nvPicPr>
          <p:blipFill>
            <a:blip r:embed="rId3"/>
            <a:srcRect l="0" t="13854" r="0" b="13854"/>
            <a:stretch>
              <a:fillRect/>
            </a:stretch>
          </p:blipFill>
          <p:spPr>
            <a:xfrm flipH="false" flipV="false">
              <a:off x="0" y="0"/>
              <a:ext cx="8661400" cy="9398000"/>
            </a:xfrm>
            <a:prstGeom prst="rect">
              <a:avLst/>
            </a:prstGeom>
          </p:spPr>
        </p:pic>
      </p:grpSp>
      <p:sp>
        <p:nvSpPr>
          <p:cNvPr name="TextBox 8" id="8"/>
          <p:cNvSpPr txBox="true"/>
          <p:nvPr/>
        </p:nvSpPr>
        <p:spPr>
          <a:xfrm rot="0">
            <a:off x="1543114" y="1162050"/>
            <a:ext cx="8513269" cy="963930"/>
          </a:xfrm>
          <a:prstGeom prst="rect">
            <a:avLst/>
          </a:prstGeom>
        </p:spPr>
        <p:txBody>
          <a:bodyPr anchor="t" rtlCol="false" tIns="0" lIns="0" bIns="0" rIns="0">
            <a:spAutoFit/>
          </a:bodyPr>
          <a:lstStyle/>
          <a:p>
            <a:pPr algn="l" marL="0" indent="0" lvl="0">
              <a:lnSpc>
                <a:spcPts val="7200"/>
              </a:lnSpc>
              <a:spcBef>
                <a:spcPct val="0"/>
              </a:spcBef>
            </a:pPr>
            <a:r>
              <a:rPr lang="en-US" b="true" sz="7200">
                <a:solidFill>
                  <a:srgbClr val="FFFFFF"/>
                </a:solidFill>
                <a:latin typeface="TT Firs Neue Bold"/>
                <a:ea typeface="TT Firs Neue Bold"/>
                <a:cs typeface="TT Firs Neue Bold"/>
                <a:sym typeface="TT Firs Neue Bold"/>
              </a:rPr>
              <a:t>Extra Credit</a:t>
            </a:r>
          </a:p>
        </p:txBody>
      </p:sp>
      <p:sp>
        <p:nvSpPr>
          <p:cNvPr name="TextBox 9" id="9"/>
          <p:cNvSpPr txBox="true"/>
          <p:nvPr/>
        </p:nvSpPr>
        <p:spPr>
          <a:xfrm rot="0">
            <a:off x="921849" y="2508886"/>
            <a:ext cx="8919203" cy="6158864"/>
          </a:xfrm>
          <a:prstGeom prst="rect">
            <a:avLst/>
          </a:prstGeom>
        </p:spPr>
        <p:txBody>
          <a:bodyPr anchor="t" rtlCol="false" tIns="0" lIns="0" bIns="0" rIns="0">
            <a:spAutoFit/>
          </a:bodyPr>
          <a:lstStyle/>
          <a:p>
            <a:pPr algn="l" marL="949978" indent="-474989" lvl="1">
              <a:lnSpc>
                <a:spcPts val="5720"/>
              </a:lnSpc>
              <a:buFont typeface="Arial"/>
              <a:buChar char="•"/>
            </a:pPr>
            <a:r>
              <a:rPr lang="en-US" sz="4400">
                <a:solidFill>
                  <a:srgbClr val="FFFFFF"/>
                </a:solidFill>
                <a:latin typeface="TT Firs Neue"/>
                <a:ea typeface="TT Firs Neue"/>
                <a:cs typeface="TT Firs Neue"/>
                <a:sym typeface="TT Firs Neue"/>
              </a:rPr>
              <a:t>UTILIZING FREE CLOUD SERVICES (AWS)</a:t>
            </a:r>
          </a:p>
          <a:p>
            <a:pPr algn="l" marL="949978" indent="-474989" lvl="1">
              <a:lnSpc>
                <a:spcPts val="5720"/>
              </a:lnSpc>
              <a:buFont typeface="Arial"/>
              <a:buChar char="•"/>
            </a:pPr>
            <a:r>
              <a:rPr lang="en-US" sz="4400">
                <a:solidFill>
                  <a:srgbClr val="FFFFFF"/>
                </a:solidFill>
                <a:latin typeface="TT Firs Neue"/>
                <a:ea typeface="TT Firs Neue"/>
                <a:cs typeface="TT Firs Neue"/>
                <a:sym typeface="TT Firs Neue"/>
              </a:rPr>
              <a:t>CREATING A USER-FRIENDLY, UX-FOCUSED WEB UI.</a:t>
            </a:r>
          </a:p>
          <a:p>
            <a:pPr algn="l" marL="949978" indent="-474989" lvl="1">
              <a:lnSpc>
                <a:spcPts val="5720"/>
              </a:lnSpc>
              <a:buFont typeface="Arial"/>
              <a:buChar char="•"/>
            </a:pPr>
            <a:r>
              <a:rPr lang="en-US" sz="4400">
                <a:solidFill>
                  <a:srgbClr val="FFFFFF"/>
                </a:solidFill>
                <a:latin typeface="TT Firs Neue"/>
                <a:ea typeface="TT Firs Neue"/>
                <a:cs typeface="TT Firs Neue"/>
                <a:sym typeface="TT Firs Neue"/>
              </a:rPr>
              <a:t>IMPLEMENTING DYNAMIC REPORTING WITH BI/ANALYTICS TOOLS TABLEAU)</a:t>
            </a:r>
          </a:p>
          <a:p>
            <a:pPr algn="l">
              <a:lnSpc>
                <a:spcPts val="286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4476558" y="-1331187"/>
            <a:ext cx="4784330" cy="4682663"/>
          </a:xfrm>
          <a:custGeom>
            <a:avLst/>
            <a:gdLst/>
            <a:ahLst/>
            <a:cxnLst/>
            <a:rect r="r" b="b" t="t" l="l"/>
            <a:pathLst>
              <a:path h="4682663" w="4784330">
                <a:moveTo>
                  <a:pt x="0" y="0"/>
                </a:moveTo>
                <a:lnTo>
                  <a:pt x="4784330" y="0"/>
                </a:lnTo>
                <a:lnTo>
                  <a:pt x="4784330" y="4682664"/>
                </a:lnTo>
                <a:lnTo>
                  <a:pt x="0" y="4682664"/>
                </a:lnTo>
                <a:lnTo>
                  <a:pt x="0" y="0"/>
                </a:lnTo>
                <a:close/>
              </a:path>
            </a:pathLst>
          </a:custGeom>
          <a:blipFill>
            <a:blip r:embed="rId2"/>
            <a:stretch>
              <a:fillRect l="0" t="0" r="0" b="0"/>
            </a:stretch>
          </a:blipFill>
        </p:spPr>
      </p:sp>
      <p:grpSp>
        <p:nvGrpSpPr>
          <p:cNvPr name="Group 3" id="3"/>
          <p:cNvGrpSpPr/>
          <p:nvPr/>
        </p:nvGrpSpPr>
        <p:grpSpPr>
          <a:xfrm rot="0">
            <a:off x="-547134" y="1239946"/>
            <a:ext cx="16576208" cy="10626597"/>
            <a:chOff x="0" y="0"/>
            <a:chExt cx="22101610" cy="14168796"/>
          </a:xfrm>
        </p:grpSpPr>
        <p:sp>
          <p:nvSpPr>
            <p:cNvPr name="Freeform 4" id="4"/>
            <p:cNvSpPr/>
            <p:nvPr/>
          </p:nvSpPr>
          <p:spPr>
            <a:xfrm flipH="false" flipV="false" rot="0">
              <a:off x="0" y="7925245"/>
              <a:ext cx="6379107" cy="6243551"/>
            </a:xfrm>
            <a:custGeom>
              <a:avLst/>
              <a:gdLst/>
              <a:ahLst/>
              <a:cxnLst/>
              <a:rect r="r" b="b" t="t" l="l"/>
              <a:pathLst>
                <a:path h="6243551" w="6379107">
                  <a:moveTo>
                    <a:pt x="0" y="0"/>
                  </a:moveTo>
                  <a:lnTo>
                    <a:pt x="6379107" y="0"/>
                  </a:lnTo>
                  <a:lnTo>
                    <a:pt x="6379107" y="6243551"/>
                  </a:lnTo>
                  <a:lnTo>
                    <a:pt x="0" y="6243551"/>
                  </a:lnTo>
                  <a:lnTo>
                    <a:pt x="0" y="0"/>
                  </a:lnTo>
                  <a:close/>
                </a:path>
              </a:pathLst>
            </a:custGeom>
            <a:blipFill>
              <a:blip r:embed="rId2"/>
              <a:stretch>
                <a:fillRect l="0" t="0" r="0" b="0"/>
              </a:stretch>
            </a:blipFill>
          </p:spPr>
        </p:sp>
        <p:sp>
          <p:nvSpPr>
            <p:cNvPr name="Freeform 5" id="5"/>
            <p:cNvSpPr/>
            <p:nvPr/>
          </p:nvSpPr>
          <p:spPr>
            <a:xfrm flipH="false" flipV="false" rot="0">
              <a:off x="6564140" y="0"/>
              <a:ext cx="15155801" cy="10972800"/>
            </a:xfrm>
            <a:custGeom>
              <a:avLst/>
              <a:gdLst/>
              <a:ahLst/>
              <a:cxnLst/>
              <a:rect r="r" b="b" t="t" l="l"/>
              <a:pathLst>
                <a:path h="10972800" w="15155801">
                  <a:moveTo>
                    <a:pt x="0" y="0"/>
                  </a:moveTo>
                  <a:lnTo>
                    <a:pt x="15155801" y="0"/>
                  </a:lnTo>
                  <a:lnTo>
                    <a:pt x="15155801" y="10972800"/>
                  </a:lnTo>
                  <a:lnTo>
                    <a:pt x="0" y="10972800"/>
                  </a:lnTo>
                  <a:lnTo>
                    <a:pt x="0" y="0"/>
                  </a:lnTo>
                  <a:close/>
                </a:path>
              </a:pathLst>
            </a:custGeom>
            <a:blipFill>
              <a:blip r:embed="rId3"/>
              <a:stretch>
                <a:fillRect l="0" t="0" r="0" b="0"/>
              </a:stretch>
            </a:blipFill>
          </p:spPr>
        </p:sp>
        <p:sp>
          <p:nvSpPr>
            <p:cNvPr name="TextBox 6" id="6"/>
            <p:cNvSpPr txBox="true"/>
            <p:nvPr/>
          </p:nvSpPr>
          <p:spPr>
            <a:xfrm rot="0">
              <a:off x="4356391" y="2737385"/>
              <a:ext cx="17745219" cy="2847975"/>
            </a:xfrm>
            <a:prstGeom prst="rect">
              <a:avLst/>
            </a:prstGeom>
          </p:spPr>
          <p:txBody>
            <a:bodyPr anchor="t" rtlCol="false" tIns="0" lIns="0" bIns="0" rIns="0">
              <a:spAutoFit/>
            </a:bodyPr>
            <a:lstStyle/>
            <a:p>
              <a:pPr algn="ctr">
                <a:lnSpc>
                  <a:spcPts val="15900"/>
                </a:lnSpc>
              </a:pPr>
              <a:r>
                <a:rPr lang="en-US" b="true" sz="15000">
                  <a:solidFill>
                    <a:srgbClr val="FFFFFF"/>
                  </a:solidFill>
                  <a:latin typeface="TT Firs Neue Bold"/>
                  <a:ea typeface="TT Firs Neue Bold"/>
                  <a:cs typeface="TT Firs Neue Bold"/>
                  <a:sym typeface="TT Firs Neue Bold"/>
                </a:rPr>
                <a:t>THANK YOU!</a:t>
              </a:r>
            </a:p>
          </p:txBody>
        </p:sp>
        <p:sp>
          <p:nvSpPr>
            <p:cNvPr name="TextBox 7" id="7"/>
            <p:cNvSpPr txBox="true"/>
            <p:nvPr/>
          </p:nvSpPr>
          <p:spPr>
            <a:xfrm rot="0">
              <a:off x="4356391" y="5631130"/>
              <a:ext cx="17745219" cy="2640838"/>
            </a:xfrm>
            <a:prstGeom prst="rect">
              <a:avLst/>
            </a:prstGeom>
          </p:spPr>
          <p:txBody>
            <a:bodyPr anchor="t" rtlCol="false" tIns="0" lIns="0" bIns="0" rIns="0">
              <a:spAutoFit/>
            </a:bodyPr>
            <a:lstStyle/>
            <a:p>
              <a:pPr algn="ctr">
                <a:lnSpc>
                  <a:spcPts val="7632"/>
                </a:lnSpc>
              </a:pPr>
              <a:r>
                <a:rPr lang="en-US" b="true" sz="7200">
                  <a:solidFill>
                    <a:srgbClr val="FFFFFF"/>
                  </a:solidFill>
                  <a:latin typeface="TT Firs Neue Bold"/>
                  <a:ea typeface="TT Firs Neue Bold"/>
                  <a:cs typeface="TT Firs Neue Bold"/>
                  <a:sym typeface="TT Firs Neue Bold"/>
                </a:rPr>
                <a:t>ANY QUESTIONS? EXAMINATIONS?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7200365">
            <a:off x="13656827" y="-2504686"/>
            <a:ext cx="6423791" cy="7716265"/>
          </a:xfrm>
          <a:custGeom>
            <a:avLst/>
            <a:gdLst/>
            <a:ahLst/>
            <a:cxnLst/>
            <a:rect r="r" b="b" t="t" l="l"/>
            <a:pathLst>
              <a:path h="7716265" w="6423791">
                <a:moveTo>
                  <a:pt x="0" y="0"/>
                </a:moveTo>
                <a:lnTo>
                  <a:pt x="6423791" y="0"/>
                </a:lnTo>
                <a:lnTo>
                  <a:pt x="6423791" y="7716265"/>
                </a:lnTo>
                <a:lnTo>
                  <a:pt x="0" y="7716265"/>
                </a:lnTo>
                <a:lnTo>
                  <a:pt x="0" y="0"/>
                </a:lnTo>
                <a:close/>
              </a:path>
            </a:pathLst>
          </a:custGeom>
          <a:blipFill>
            <a:blip r:embed="rId2"/>
            <a:stretch>
              <a:fillRect l="0" t="0" r="0" b="0"/>
            </a:stretch>
          </a:blipFill>
        </p:spPr>
      </p:sp>
      <p:sp>
        <p:nvSpPr>
          <p:cNvPr name="Freeform 3" id="3"/>
          <p:cNvSpPr/>
          <p:nvPr/>
        </p:nvSpPr>
        <p:spPr>
          <a:xfrm flipH="false" flipV="false" rot="7200365">
            <a:off x="-1792618" y="-3858133"/>
            <a:ext cx="6423791" cy="7716265"/>
          </a:xfrm>
          <a:custGeom>
            <a:avLst/>
            <a:gdLst/>
            <a:ahLst/>
            <a:cxnLst/>
            <a:rect r="r" b="b" t="t" l="l"/>
            <a:pathLst>
              <a:path h="7716265" w="6423791">
                <a:moveTo>
                  <a:pt x="0" y="0"/>
                </a:moveTo>
                <a:lnTo>
                  <a:pt x="6423791" y="0"/>
                </a:lnTo>
                <a:lnTo>
                  <a:pt x="6423791" y="7716266"/>
                </a:lnTo>
                <a:lnTo>
                  <a:pt x="0" y="7716266"/>
                </a:lnTo>
                <a:lnTo>
                  <a:pt x="0" y="0"/>
                </a:lnTo>
                <a:close/>
              </a:path>
            </a:pathLst>
          </a:custGeom>
          <a:blipFill>
            <a:blip r:embed="rId2"/>
            <a:stretch>
              <a:fillRect l="0" t="0" r="0" b="0"/>
            </a:stretch>
          </a:blipFill>
        </p:spPr>
      </p:sp>
      <p:grpSp>
        <p:nvGrpSpPr>
          <p:cNvPr name="Group 4" id="4"/>
          <p:cNvGrpSpPr/>
          <p:nvPr/>
        </p:nvGrpSpPr>
        <p:grpSpPr>
          <a:xfrm rot="0">
            <a:off x="-484079" y="1657865"/>
            <a:ext cx="19256158" cy="8812832"/>
            <a:chOff x="0" y="0"/>
            <a:chExt cx="5833972" cy="2669993"/>
          </a:xfrm>
        </p:grpSpPr>
        <p:sp>
          <p:nvSpPr>
            <p:cNvPr name="Freeform 5" id="5"/>
            <p:cNvSpPr/>
            <p:nvPr/>
          </p:nvSpPr>
          <p:spPr>
            <a:xfrm flipH="false" flipV="false" rot="0">
              <a:off x="0" y="0"/>
              <a:ext cx="5833972" cy="2669993"/>
            </a:xfrm>
            <a:custGeom>
              <a:avLst/>
              <a:gdLst/>
              <a:ahLst/>
              <a:cxnLst/>
              <a:rect r="r" b="b" t="t" l="l"/>
              <a:pathLst>
                <a:path h="2669993" w="5833972">
                  <a:moveTo>
                    <a:pt x="0" y="0"/>
                  </a:moveTo>
                  <a:lnTo>
                    <a:pt x="5833972" y="0"/>
                  </a:lnTo>
                  <a:lnTo>
                    <a:pt x="5833972" y="2669993"/>
                  </a:lnTo>
                  <a:lnTo>
                    <a:pt x="0" y="2669993"/>
                  </a:lnTo>
                  <a:close/>
                </a:path>
              </a:pathLst>
            </a:custGeom>
            <a:solidFill>
              <a:srgbClr val="FFFFFF"/>
            </a:solidFill>
            <a:ln cap="sq">
              <a:noFill/>
              <a:prstDash val="solid"/>
              <a:miter/>
            </a:ln>
          </p:spPr>
        </p:sp>
        <p:sp>
          <p:nvSpPr>
            <p:cNvPr name="TextBox 6" id="6"/>
            <p:cNvSpPr txBox="true"/>
            <p:nvPr/>
          </p:nvSpPr>
          <p:spPr>
            <a:xfrm>
              <a:off x="0" y="-19050"/>
              <a:ext cx="5833972" cy="2689043"/>
            </a:xfrm>
            <a:prstGeom prst="rect">
              <a:avLst/>
            </a:prstGeom>
          </p:spPr>
          <p:txBody>
            <a:bodyPr anchor="ctr" rtlCol="false" tIns="50800" lIns="50800" bIns="50800" rIns="50800"/>
            <a:lstStyle/>
            <a:p>
              <a:pPr algn="ctr">
                <a:lnSpc>
                  <a:spcPts val="2730"/>
                </a:lnSpc>
              </a:pPr>
            </a:p>
          </p:txBody>
        </p:sp>
      </p:grpSp>
      <p:sp>
        <p:nvSpPr>
          <p:cNvPr name="Freeform 7" id="7"/>
          <p:cNvSpPr/>
          <p:nvPr/>
        </p:nvSpPr>
        <p:spPr>
          <a:xfrm flipH="false" flipV="false" rot="0">
            <a:off x="10676269" y="2272775"/>
            <a:ext cx="2092921" cy="2266267"/>
          </a:xfrm>
          <a:custGeom>
            <a:avLst/>
            <a:gdLst/>
            <a:ahLst/>
            <a:cxnLst/>
            <a:rect r="r" b="b" t="t" l="l"/>
            <a:pathLst>
              <a:path h="2266267" w="2092921">
                <a:moveTo>
                  <a:pt x="0" y="0"/>
                </a:moveTo>
                <a:lnTo>
                  <a:pt x="2092922" y="0"/>
                </a:lnTo>
                <a:lnTo>
                  <a:pt x="2092922" y="2266267"/>
                </a:lnTo>
                <a:lnTo>
                  <a:pt x="0" y="2266267"/>
                </a:lnTo>
                <a:lnTo>
                  <a:pt x="0" y="0"/>
                </a:lnTo>
                <a:close/>
              </a:path>
            </a:pathLst>
          </a:custGeom>
          <a:blipFill>
            <a:blip r:embed="rId3"/>
            <a:stretch>
              <a:fillRect l="-8282" t="0" r="0" b="0"/>
            </a:stretch>
          </a:blipFill>
        </p:spPr>
      </p:sp>
      <p:sp>
        <p:nvSpPr>
          <p:cNvPr name="Freeform 8" id="8"/>
          <p:cNvSpPr/>
          <p:nvPr/>
        </p:nvSpPr>
        <p:spPr>
          <a:xfrm flipH="false" flipV="false" rot="0">
            <a:off x="10648979" y="7766468"/>
            <a:ext cx="2144902" cy="2144902"/>
          </a:xfrm>
          <a:custGeom>
            <a:avLst/>
            <a:gdLst/>
            <a:ahLst/>
            <a:cxnLst/>
            <a:rect r="r" b="b" t="t" l="l"/>
            <a:pathLst>
              <a:path h="2144902" w="2144902">
                <a:moveTo>
                  <a:pt x="0" y="0"/>
                </a:moveTo>
                <a:lnTo>
                  <a:pt x="2144902" y="0"/>
                </a:lnTo>
                <a:lnTo>
                  <a:pt x="2144902" y="2144902"/>
                </a:lnTo>
                <a:lnTo>
                  <a:pt x="0" y="2144902"/>
                </a:lnTo>
                <a:lnTo>
                  <a:pt x="0" y="0"/>
                </a:lnTo>
                <a:close/>
              </a:path>
            </a:pathLst>
          </a:custGeom>
          <a:blipFill>
            <a:blip r:embed="rId4"/>
            <a:stretch>
              <a:fillRect l="0" t="0" r="0" b="0"/>
            </a:stretch>
          </a:blipFill>
        </p:spPr>
      </p:sp>
      <p:sp>
        <p:nvSpPr>
          <p:cNvPr name="Freeform 9" id="9"/>
          <p:cNvSpPr/>
          <p:nvPr/>
        </p:nvSpPr>
        <p:spPr>
          <a:xfrm flipH="false" flipV="false" rot="0">
            <a:off x="2410244" y="5078786"/>
            <a:ext cx="2147501" cy="2147501"/>
          </a:xfrm>
          <a:custGeom>
            <a:avLst/>
            <a:gdLst/>
            <a:ahLst/>
            <a:cxnLst/>
            <a:rect r="r" b="b" t="t" l="l"/>
            <a:pathLst>
              <a:path h="2147501" w="2147501">
                <a:moveTo>
                  <a:pt x="0" y="0"/>
                </a:moveTo>
                <a:lnTo>
                  <a:pt x="2147501" y="0"/>
                </a:lnTo>
                <a:lnTo>
                  <a:pt x="2147501" y="2147501"/>
                </a:lnTo>
                <a:lnTo>
                  <a:pt x="0" y="2147501"/>
                </a:lnTo>
                <a:lnTo>
                  <a:pt x="0" y="0"/>
                </a:lnTo>
                <a:close/>
              </a:path>
            </a:pathLst>
          </a:custGeom>
          <a:blipFill>
            <a:blip r:embed="rId5"/>
            <a:stretch>
              <a:fillRect l="0" t="0" r="0" b="0"/>
            </a:stretch>
          </a:blipFill>
        </p:spPr>
      </p:sp>
      <p:sp>
        <p:nvSpPr>
          <p:cNvPr name="Freeform 10" id="10"/>
          <p:cNvSpPr/>
          <p:nvPr/>
        </p:nvSpPr>
        <p:spPr>
          <a:xfrm flipH="false" flipV="false" rot="0">
            <a:off x="10648979" y="4990530"/>
            <a:ext cx="2147501" cy="2147501"/>
          </a:xfrm>
          <a:custGeom>
            <a:avLst/>
            <a:gdLst/>
            <a:ahLst/>
            <a:cxnLst/>
            <a:rect r="r" b="b" t="t" l="l"/>
            <a:pathLst>
              <a:path h="2147501" w="2147501">
                <a:moveTo>
                  <a:pt x="0" y="0"/>
                </a:moveTo>
                <a:lnTo>
                  <a:pt x="2147501" y="0"/>
                </a:lnTo>
                <a:lnTo>
                  <a:pt x="2147501" y="2147501"/>
                </a:lnTo>
                <a:lnTo>
                  <a:pt x="0" y="2147501"/>
                </a:lnTo>
                <a:lnTo>
                  <a:pt x="0" y="0"/>
                </a:lnTo>
                <a:close/>
              </a:path>
            </a:pathLst>
          </a:custGeom>
          <a:blipFill>
            <a:blip r:embed="rId6"/>
            <a:stretch>
              <a:fillRect l="0" t="0" r="0" b="0"/>
            </a:stretch>
          </a:blipFill>
        </p:spPr>
      </p:sp>
      <p:sp>
        <p:nvSpPr>
          <p:cNvPr name="Freeform 11" id="11"/>
          <p:cNvSpPr/>
          <p:nvPr/>
        </p:nvSpPr>
        <p:spPr>
          <a:xfrm flipH="false" flipV="false" rot="0">
            <a:off x="2410244" y="2245485"/>
            <a:ext cx="2147501" cy="2147501"/>
          </a:xfrm>
          <a:custGeom>
            <a:avLst/>
            <a:gdLst/>
            <a:ahLst/>
            <a:cxnLst/>
            <a:rect r="r" b="b" t="t" l="l"/>
            <a:pathLst>
              <a:path h="2147501" w="2147501">
                <a:moveTo>
                  <a:pt x="0" y="0"/>
                </a:moveTo>
                <a:lnTo>
                  <a:pt x="2147501" y="0"/>
                </a:lnTo>
                <a:lnTo>
                  <a:pt x="2147501" y="2147501"/>
                </a:lnTo>
                <a:lnTo>
                  <a:pt x="0" y="2147501"/>
                </a:lnTo>
                <a:lnTo>
                  <a:pt x="0" y="0"/>
                </a:lnTo>
                <a:close/>
              </a:path>
            </a:pathLst>
          </a:custGeom>
          <a:blipFill>
            <a:blip r:embed="rId7"/>
            <a:stretch>
              <a:fillRect l="0" t="0" r="0" b="0"/>
            </a:stretch>
          </a:blipFill>
        </p:spPr>
      </p:sp>
      <p:sp>
        <p:nvSpPr>
          <p:cNvPr name="Freeform 12" id="12"/>
          <p:cNvSpPr/>
          <p:nvPr/>
        </p:nvSpPr>
        <p:spPr>
          <a:xfrm flipH="false" flipV="false" rot="0">
            <a:off x="2410244" y="7766468"/>
            <a:ext cx="2147501" cy="2147501"/>
          </a:xfrm>
          <a:custGeom>
            <a:avLst/>
            <a:gdLst/>
            <a:ahLst/>
            <a:cxnLst/>
            <a:rect r="r" b="b" t="t" l="l"/>
            <a:pathLst>
              <a:path h="2147501" w="2147501">
                <a:moveTo>
                  <a:pt x="0" y="0"/>
                </a:moveTo>
                <a:lnTo>
                  <a:pt x="2147501" y="0"/>
                </a:lnTo>
                <a:lnTo>
                  <a:pt x="2147501" y="2147501"/>
                </a:lnTo>
                <a:lnTo>
                  <a:pt x="0" y="2147501"/>
                </a:lnTo>
                <a:lnTo>
                  <a:pt x="0" y="0"/>
                </a:lnTo>
                <a:close/>
              </a:path>
            </a:pathLst>
          </a:custGeom>
          <a:blipFill>
            <a:blip r:embed="rId8"/>
            <a:stretch>
              <a:fillRect l="0" t="0" r="0" b="0"/>
            </a:stretch>
          </a:blipFill>
        </p:spPr>
      </p:sp>
      <p:sp>
        <p:nvSpPr>
          <p:cNvPr name="TextBox 13" id="13"/>
          <p:cNvSpPr txBox="true"/>
          <p:nvPr/>
        </p:nvSpPr>
        <p:spPr>
          <a:xfrm rot="0">
            <a:off x="4850606" y="510275"/>
            <a:ext cx="8586788" cy="963893"/>
          </a:xfrm>
          <a:prstGeom prst="rect">
            <a:avLst/>
          </a:prstGeom>
        </p:spPr>
        <p:txBody>
          <a:bodyPr anchor="t" rtlCol="false" tIns="0" lIns="0" bIns="0" rIns="0">
            <a:spAutoFit/>
          </a:bodyPr>
          <a:lstStyle/>
          <a:p>
            <a:pPr algn="ctr" marL="0" indent="0" lvl="0">
              <a:lnSpc>
                <a:spcPts val="7200"/>
              </a:lnSpc>
              <a:spcBef>
                <a:spcPct val="0"/>
              </a:spcBef>
            </a:pPr>
            <a:r>
              <a:rPr lang="en-US" b="true" sz="7200">
                <a:solidFill>
                  <a:srgbClr val="FFFFFF"/>
                </a:solidFill>
                <a:latin typeface="TT Firs Neue Bold"/>
                <a:ea typeface="TT Firs Neue Bold"/>
                <a:cs typeface="TT Firs Neue Bold"/>
                <a:sym typeface="TT Firs Neue Bold"/>
              </a:rPr>
              <a:t>Meet The Team</a:t>
            </a:r>
          </a:p>
        </p:txBody>
      </p:sp>
      <p:sp>
        <p:nvSpPr>
          <p:cNvPr name="TextBox 14" id="14"/>
          <p:cNvSpPr txBox="true"/>
          <p:nvPr/>
        </p:nvSpPr>
        <p:spPr>
          <a:xfrm rot="0">
            <a:off x="13437394" y="2245485"/>
            <a:ext cx="3191794" cy="361950"/>
          </a:xfrm>
          <a:prstGeom prst="rect">
            <a:avLst/>
          </a:prstGeom>
        </p:spPr>
        <p:txBody>
          <a:bodyPr anchor="t" rtlCol="false" tIns="0" lIns="0" bIns="0" rIns="0">
            <a:spAutoFit/>
          </a:bodyPr>
          <a:lstStyle/>
          <a:p>
            <a:pPr algn="l">
              <a:lnSpc>
                <a:spcPts val="2879"/>
              </a:lnSpc>
            </a:pPr>
            <a:r>
              <a:rPr lang="en-US" sz="2400" b="true">
                <a:solidFill>
                  <a:srgbClr val="000000"/>
                </a:solidFill>
                <a:latin typeface="TT Firs Neue Bold"/>
                <a:ea typeface="TT Firs Neue Bold"/>
                <a:cs typeface="TT Firs Neue Bold"/>
                <a:sym typeface="TT Firs Neue Bold"/>
              </a:rPr>
              <a:t>Diana Lucero</a:t>
            </a:r>
          </a:p>
        </p:txBody>
      </p:sp>
      <p:sp>
        <p:nvSpPr>
          <p:cNvPr name="TextBox 15" id="15"/>
          <p:cNvSpPr txBox="true"/>
          <p:nvPr/>
        </p:nvSpPr>
        <p:spPr>
          <a:xfrm rot="0">
            <a:off x="13411608" y="2725280"/>
            <a:ext cx="3191794" cy="257175"/>
          </a:xfrm>
          <a:prstGeom prst="rect">
            <a:avLst/>
          </a:prstGeom>
        </p:spPr>
        <p:txBody>
          <a:bodyPr anchor="t" rtlCol="false" tIns="0" lIns="0" bIns="0" rIns="0">
            <a:spAutoFit/>
          </a:bodyPr>
          <a:lstStyle/>
          <a:p>
            <a:pPr algn="l">
              <a:lnSpc>
                <a:spcPts val="2160"/>
              </a:lnSpc>
            </a:pPr>
            <a:r>
              <a:rPr lang="en-US" sz="1800" i="true">
                <a:solidFill>
                  <a:srgbClr val="737373"/>
                </a:solidFill>
                <a:latin typeface="TT Firs Neue Italics"/>
                <a:ea typeface="TT Firs Neue Italics"/>
                <a:cs typeface="TT Firs Neue Italics"/>
                <a:sym typeface="TT Firs Neue Italics"/>
              </a:rPr>
              <a:t>BACKEND</a:t>
            </a:r>
          </a:p>
        </p:txBody>
      </p:sp>
      <p:sp>
        <p:nvSpPr>
          <p:cNvPr name="TextBox 16" id="16"/>
          <p:cNvSpPr txBox="true"/>
          <p:nvPr/>
        </p:nvSpPr>
        <p:spPr>
          <a:xfrm rot="0">
            <a:off x="13411608" y="3116928"/>
            <a:ext cx="2926473" cy="1453515"/>
          </a:xfrm>
          <a:prstGeom prst="rect">
            <a:avLst/>
          </a:prstGeom>
        </p:spPr>
        <p:txBody>
          <a:bodyPr anchor="t" rtlCol="false" tIns="0" lIns="0" bIns="0" rIns="0">
            <a:spAutoFit/>
          </a:bodyPr>
          <a:lstStyle/>
          <a:p>
            <a:pPr algn="l">
              <a:lnSpc>
                <a:spcPts val="2399"/>
              </a:lnSpc>
            </a:pPr>
            <a:r>
              <a:rPr lang="en-US" sz="1599" i="true">
                <a:solidFill>
                  <a:srgbClr val="737373"/>
                </a:solidFill>
                <a:latin typeface="TT Firs Neue Italics"/>
                <a:ea typeface="TT Firs Neue Italics"/>
                <a:cs typeface="TT Firs Neue Italics"/>
                <a:sym typeface="TT Firs Neue Italics"/>
              </a:rPr>
              <a:t>Utilized Python (FastAPI) and raw SQL queries to manage user authentication, order processing, and business logic.</a:t>
            </a:r>
          </a:p>
        </p:txBody>
      </p:sp>
      <p:sp>
        <p:nvSpPr>
          <p:cNvPr name="TextBox 17" id="17"/>
          <p:cNvSpPr txBox="true"/>
          <p:nvPr/>
        </p:nvSpPr>
        <p:spPr>
          <a:xfrm rot="0">
            <a:off x="13437394" y="4990530"/>
            <a:ext cx="3191794" cy="361950"/>
          </a:xfrm>
          <a:prstGeom prst="rect">
            <a:avLst/>
          </a:prstGeom>
        </p:spPr>
        <p:txBody>
          <a:bodyPr anchor="t" rtlCol="false" tIns="0" lIns="0" bIns="0" rIns="0">
            <a:spAutoFit/>
          </a:bodyPr>
          <a:lstStyle/>
          <a:p>
            <a:pPr algn="l">
              <a:lnSpc>
                <a:spcPts val="2879"/>
              </a:lnSpc>
            </a:pPr>
            <a:r>
              <a:rPr lang="en-US" sz="2400" b="true">
                <a:solidFill>
                  <a:srgbClr val="000000"/>
                </a:solidFill>
                <a:latin typeface="TT Firs Neue Bold"/>
                <a:ea typeface="TT Firs Neue Bold"/>
                <a:cs typeface="TT Firs Neue Bold"/>
                <a:sym typeface="TT Firs Neue Bold"/>
              </a:rPr>
              <a:t>Alisha Mughal</a:t>
            </a:r>
          </a:p>
        </p:txBody>
      </p:sp>
      <p:sp>
        <p:nvSpPr>
          <p:cNvPr name="TextBox 18" id="18"/>
          <p:cNvSpPr txBox="true"/>
          <p:nvPr/>
        </p:nvSpPr>
        <p:spPr>
          <a:xfrm rot="0">
            <a:off x="13437394" y="5392225"/>
            <a:ext cx="3191794" cy="257175"/>
          </a:xfrm>
          <a:prstGeom prst="rect">
            <a:avLst/>
          </a:prstGeom>
        </p:spPr>
        <p:txBody>
          <a:bodyPr anchor="t" rtlCol="false" tIns="0" lIns="0" bIns="0" rIns="0">
            <a:spAutoFit/>
          </a:bodyPr>
          <a:lstStyle/>
          <a:p>
            <a:pPr algn="l">
              <a:lnSpc>
                <a:spcPts val="2160"/>
              </a:lnSpc>
            </a:pPr>
            <a:r>
              <a:rPr lang="en-US" sz="1800" i="true">
                <a:solidFill>
                  <a:srgbClr val="737373"/>
                </a:solidFill>
                <a:latin typeface="TT Firs Neue Italics"/>
                <a:ea typeface="TT Firs Neue Italics"/>
                <a:cs typeface="TT Firs Neue Italics"/>
                <a:sym typeface="TT Firs Neue Italics"/>
              </a:rPr>
              <a:t>BACKEND</a:t>
            </a:r>
          </a:p>
        </p:txBody>
      </p:sp>
      <p:sp>
        <p:nvSpPr>
          <p:cNvPr name="TextBox 19" id="19"/>
          <p:cNvSpPr txBox="true"/>
          <p:nvPr/>
        </p:nvSpPr>
        <p:spPr>
          <a:xfrm rot="0">
            <a:off x="13437394" y="5843910"/>
            <a:ext cx="2926473" cy="1453515"/>
          </a:xfrm>
          <a:prstGeom prst="rect">
            <a:avLst/>
          </a:prstGeom>
        </p:spPr>
        <p:txBody>
          <a:bodyPr anchor="t" rtlCol="false" tIns="0" lIns="0" bIns="0" rIns="0">
            <a:spAutoFit/>
          </a:bodyPr>
          <a:lstStyle/>
          <a:p>
            <a:pPr algn="l">
              <a:lnSpc>
                <a:spcPts val="2399"/>
              </a:lnSpc>
            </a:pPr>
            <a:r>
              <a:rPr lang="en-US" sz="1599" i="true">
                <a:solidFill>
                  <a:srgbClr val="737373"/>
                </a:solidFill>
                <a:latin typeface="TT Firs Neue Italics"/>
                <a:ea typeface="TT Firs Neue Italics"/>
                <a:cs typeface="TT Firs Neue Italics"/>
                <a:sym typeface="TT Firs Neue Italics"/>
              </a:rPr>
              <a:t>Utilized Python (FastAPI) and raw SQL queries to manage user authentication, order processing, and business logic.</a:t>
            </a:r>
          </a:p>
        </p:txBody>
      </p:sp>
      <p:sp>
        <p:nvSpPr>
          <p:cNvPr name="TextBox 20" id="20"/>
          <p:cNvSpPr txBox="true"/>
          <p:nvPr/>
        </p:nvSpPr>
        <p:spPr>
          <a:xfrm rot="0">
            <a:off x="13437394" y="7874635"/>
            <a:ext cx="3191794" cy="361950"/>
          </a:xfrm>
          <a:prstGeom prst="rect">
            <a:avLst/>
          </a:prstGeom>
        </p:spPr>
        <p:txBody>
          <a:bodyPr anchor="t" rtlCol="false" tIns="0" lIns="0" bIns="0" rIns="0">
            <a:spAutoFit/>
          </a:bodyPr>
          <a:lstStyle/>
          <a:p>
            <a:pPr algn="l">
              <a:lnSpc>
                <a:spcPts val="2879"/>
              </a:lnSpc>
            </a:pPr>
            <a:r>
              <a:rPr lang="en-US" sz="2400" b="true">
                <a:solidFill>
                  <a:srgbClr val="000000"/>
                </a:solidFill>
                <a:latin typeface="TT Firs Neue Bold"/>
                <a:ea typeface="TT Firs Neue Bold"/>
                <a:cs typeface="TT Firs Neue Bold"/>
                <a:sym typeface="TT Firs Neue Bold"/>
              </a:rPr>
              <a:t>Krista U. Singh</a:t>
            </a:r>
          </a:p>
        </p:txBody>
      </p:sp>
      <p:sp>
        <p:nvSpPr>
          <p:cNvPr name="TextBox 21" id="21"/>
          <p:cNvSpPr txBox="true"/>
          <p:nvPr/>
        </p:nvSpPr>
        <p:spPr>
          <a:xfrm rot="0">
            <a:off x="13411608" y="8274685"/>
            <a:ext cx="3191794" cy="257175"/>
          </a:xfrm>
          <a:prstGeom prst="rect">
            <a:avLst/>
          </a:prstGeom>
        </p:spPr>
        <p:txBody>
          <a:bodyPr anchor="t" rtlCol="false" tIns="0" lIns="0" bIns="0" rIns="0">
            <a:spAutoFit/>
          </a:bodyPr>
          <a:lstStyle/>
          <a:p>
            <a:pPr algn="l">
              <a:lnSpc>
                <a:spcPts val="2160"/>
              </a:lnSpc>
            </a:pPr>
            <a:r>
              <a:rPr lang="en-US" sz="1800" i="true">
                <a:solidFill>
                  <a:srgbClr val="737373"/>
                </a:solidFill>
                <a:latin typeface="TT Firs Neue Italics"/>
                <a:ea typeface="TT Firs Neue Italics"/>
                <a:cs typeface="TT Firs Neue Italics"/>
                <a:sym typeface="TT Firs Neue Italics"/>
              </a:rPr>
              <a:t>DATABASE</a:t>
            </a:r>
          </a:p>
        </p:txBody>
      </p:sp>
      <p:sp>
        <p:nvSpPr>
          <p:cNvPr name="TextBox 22" id="22"/>
          <p:cNvSpPr txBox="true"/>
          <p:nvPr/>
        </p:nvSpPr>
        <p:spPr>
          <a:xfrm rot="0">
            <a:off x="13411608" y="8569960"/>
            <a:ext cx="2926473" cy="1453515"/>
          </a:xfrm>
          <a:prstGeom prst="rect">
            <a:avLst/>
          </a:prstGeom>
        </p:spPr>
        <p:txBody>
          <a:bodyPr anchor="t" rtlCol="false" tIns="0" lIns="0" bIns="0" rIns="0">
            <a:spAutoFit/>
          </a:bodyPr>
          <a:lstStyle/>
          <a:p>
            <a:pPr algn="l">
              <a:lnSpc>
                <a:spcPts val="2399"/>
              </a:lnSpc>
            </a:pPr>
            <a:r>
              <a:rPr lang="en-US" sz="1599" i="true">
                <a:solidFill>
                  <a:srgbClr val="737373"/>
                </a:solidFill>
                <a:latin typeface="TT Firs Neue Italics"/>
                <a:ea typeface="TT Firs Neue Italics"/>
                <a:cs typeface="TT Firs Neue Italics"/>
                <a:sym typeface="TT Firs Neue Italics"/>
              </a:rPr>
              <a:t>Managed the MySQL system hosted on AWS RDS and defining the complex entity relationships and raw SQL queries for data access.</a:t>
            </a:r>
          </a:p>
        </p:txBody>
      </p:sp>
      <p:sp>
        <p:nvSpPr>
          <p:cNvPr name="TextBox 23" id="23"/>
          <p:cNvSpPr txBox="true"/>
          <p:nvPr/>
        </p:nvSpPr>
        <p:spPr>
          <a:xfrm rot="0">
            <a:off x="5274304" y="2245485"/>
            <a:ext cx="3191794" cy="361950"/>
          </a:xfrm>
          <a:prstGeom prst="rect">
            <a:avLst/>
          </a:prstGeom>
        </p:spPr>
        <p:txBody>
          <a:bodyPr anchor="t" rtlCol="false" tIns="0" lIns="0" bIns="0" rIns="0">
            <a:spAutoFit/>
          </a:bodyPr>
          <a:lstStyle/>
          <a:p>
            <a:pPr algn="l">
              <a:lnSpc>
                <a:spcPts val="2879"/>
              </a:lnSpc>
            </a:pPr>
            <a:r>
              <a:rPr lang="en-US" sz="2400" b="true">
                <a:solidFill>
                  <a:srgbClr val="000000"/>
                </a:solidFill>
                <a:latin typeface="TT Firs Neue Bold"/>
                <a:ea typeface="TT Firs Neue Bold"/>
                <a:cs typeface="TT Firs Neue Bold"/>
                <a:sym typeface="TT Firs Neue Bold"/>
              </a:rPr>
              <a:t>Angus Chen</a:t>
            </a:r>
          </a:p>
        </p:txBody>
      </p:sp>
      <p:sp>
        <p:nvSpPr>
          <p:cNvPr name="TextBox 24" id="24"/>
          <p:cNvSpPr txBox="true"/>
          <p:nvPr/>
        </p:nvSpPr>
        <p:spPr>
          <a:xfrm rot="0">
            <a:off x="5274304" y="2725280"/>
            <a:ext cx="3191794" cy="257175"/>
          </a:xfrm>
          <a:prstGeom prst="rect">
            <a:avLst/>
          </a:prstGeom>
        </p:spPr>
        <p:txBody>
          <a:bodyPr anchor="t" rtlCol="false" tIns="0" lIns="0" bIns="0" rIns="0">
            <a:spAutoFit/>
          </a:bodyPr>
          <a:lstStyle/>
          <a:p>
            <a:pPr algn="l">
              <a:lnSpc>
                <a:spcPts val="2160"/>
              </a:lnSpc>
            </a:pPr>
            <a:r>
              <a:rPr lang="en-US" sz="1800" i="true">
                <a:solidFill>
                  <a:srgbClr val="737373"/>
                </a:solidFill>
                <a:latin typeface="TT Firs Neue Italics"/>
                <a:ea typeface="TT Firs Neue Italics"/>
                <a:cs typeface="TT Firs Neue Italics"/>
                <a:sym typeface="TT Firs Neue Italics"/>
              </a:rPr>
              <a:t>FRONTEND</a:t>
            </a:r>
          </a:p>
        </p:txBody>
      </p:sp>
      <p:sp>
        <p:nvSpPr>
          <p:cNvPr name="TextBox 25" id="25"/>
          <p:cNvSpPr txBox="true"/>
          <p:nvPr/>
        </p:nvSpPr>
        <p:spPr>
          <a:xfrm rot="0">
            <a:off x="5274304" y="3162104"/>
            <a:ext cx="2926473" cy="1158240"/>
          </a:xfrm>
          <a:prstGeom prst="rect">
            <a:avLst/>
          </a:prstGeom>
        </p:spPr>
        <p:txBody>
          <a:bodyPr anchor="t" rtlCol="false" tIns="0" lIns="0" bIns="0" rIns="0">
            <a:spAutoFit/>
          </a:bodyPr>
          <a:lstStyle/>
          <a:p>
            <a:pPr algn="l">
              <a:lnSpc>
                <a:spcPts val="2399"/>
              </a:lnSpc>
            </a:pPr>
            <a:r>
              <a:rPr lang="en-US" sz="1599" i="true">
                <a:solidFill>
                  <a:srgbClr val="737373"/>
                </a:solidFill>
                <a:latin typeface="TT Firs Neue Italics"/>
                <a:ea typeface="TT Firs Neue Italics"/>
                <a:cs typeface="TT Firs Neue Italics"/>
                <a:sym typeface="TT Firs Neue Italics"/>
              </a:rPr>
              <a:t>Handled the user interface and experience using Next.js (React), TypeScript, JavaScript, and Tailwind CSS.</a:t>
            </a:r>
          </a:p>
        </p:txBody>
      </p:sp>
      <p:sp>
        <p:nvSpPr>
          <p:cNvPr name="TextBox 26" id="26"/>
          <p:cNvSpPr txBox="true"/>
          <p:nvPr/>
        </p:nvSpPr>
        <p:spPr>
          <a:xfrm rot="0">
            <a:off x="5274304" y="5154100"/>
            <a:ext cx="3191794" cy="361950"/>
          </a:xfrm>
          <a:prstGeom prst="rect">
            <a:avLst/>
          </a:prstGeom>
        </p:spPr>
        <p:txBody>
          <a:bodyPr anchor="t" rtlCol="false" tIns="0" lIns="0" bIns="0" rIns="0">
            <a:spAutoFit/>
          </a:bodyPr>
          <a:lstStyle/>
          <a:p>
            <a:pPr algn="l">
              <a:lnSpc>
                <a:spcPts val="2879"/>
              </a:lnSpc>
            </a:pPr>
            <a:r>
              <a:rPr lang="en-US" sz="2400" b="true">
                <a:solidFill>
                  <a:srgbClr val="000000"/>
                </a:solidFill>
                <a:latin typeface="TT Firs Neue Bold"/>
                <a:ea typeface="TT Firs Neue Bold"/>
                <a:cs typeface="TT Firs Neue Bold"/>
                <a:sym typeface="TT Firs Neue Bold"/>
              </a:rPr>
              <a:t>Brianna Hayles</a:t>
            </a:r>
          </a:p>
        </p:txBody>
      </p:sp>
      <p:sp>
        <p:nvSpPr>
          <p:cNvPr name="TextBox 27" id="27"/>
          <p:cNvSpPr txBox="true"/>
          <p:nvPr/>
        </p:nvSpPr>
        <p:spPr>
          <a:xfrm rot="0">
            <a:off x="5297655" y="5630350"/>
            <a:ext cx="3191794" cy="257175"/>
          </a:xfrm>
          <a:prstGeom prst="rect">
            <a:avLst/>
          </a:prstGeom>
        </p:spPr>
        <p:txBody>
          <a:bodyPr anchor="t" rtlCol="false" tIns="0" lIns="0" bIns="0" rIns="0">
            <a:spAutoFit/>
          </a:bodyPr>
          <a:lstStyle/>
          <a:p>
            <a:pPr algn="l">
              <a:lnSpc>
                <a:spcPts val="2160"/>
              </a:lnSpc>
            </a:pPr>
            <a:r>
              <a:rPr lang="en-US" sz="1800" i="true">
                <a:solidFill>
                  <a:srgbClr val="737373"/>
                </a:solidFill>
                <a:latin typeface="TT Firs Neue Italics"/>
                <a:ea typeface="TT Firs Neue Italics"/>
                <a:cs typeface="TT Firs Neue Italics"/>
                <a:sym typeface="TT Firs Neue Italics"/>
              </a:rPr>
              <a:t>PROJECT MANAGEMENT</a:t>
            </a:r>
          </a:p>
        </p:txBody>
      </p:sp>
      <p:sp>
        <p:nvSpPr>
          <p:cNvPr name="TextBox 28" id="28"/>
          <p:cNvSpPr txBox="true"/>
          <p:nvPr/>
        </p:nvSpPr>
        <p:spPr>
          <a:xfrm rot="0">
            <a:off x="5297655" y="6170814"/>
            <a:ext cx="2926473" cy="567690"/>
          </a:xfrm>
          <a:prstGeom prst="rect">
            <a:avLst/>
          </a:prstGeom>
        </p:spPr>
        <p:txBody>
          <a:bodyPr anchor="t" rtlCol="false" tIns="0" lIns="0" bIns="0" rIns="0">
            <a:spAutoFit/>
          </a:bodyPr>
          <a:lstStyle/>
          <a:p>
            <a:pPr algn="l">
              <a:lnSpc>
                <a:spcPts val="2399"/>
              </a:lnSpc>
            </a:pPr>
            <a:r>
              <a:rPr lang="en-US" sz="1599" i="true">
                <a:solidFill>
                  <a:srgbClr val="737373"/>
                </a:solidFill>
                <a:latin typeface="TT Firs Neue Italics"/>
                <a:ea typeface="TT Firs Neue Italics"/>
                <a:cs typeface="TT Firs Neue Italics"/>
                <a:sym typeface="TT Firs Neue Italics"/>
              </a:rPr>
              <a:t>Oversees and coordinates the development process.</a:t>
            </a:r>
          </a:p>
        </p:txBody>
      </p:sp>
      <p:sp>
        <p:nvSpPr>
          <p:cNvPr name="TextBox 29" id="29"/>
          <p:cNvSpPr txBox="true"/>
          <p:nvPr/>
        </p:nvSpPr>
        <p:spPr>
          <a:xfrm rot="0">
            <a:off x="5274304" y="7766468"/>
            <a:ext cx="3191794" cy="361950"/>
          </a:xfrm>
          <a:prstGeom prst="rect">
            <a:avLst/>
          </a:prstGeom>
        </p:spPr>
        <p:txBody>
          <a:bodyPr anchor="t" rtlCol="false" tIns="0" lIns="0" bIns="0" rIns="0">
            <a:spAutoFit/>
          </a:bodyPr>
          <a:lstStyle/>
          <a:p>
            <a:pPr algn="l">
              <a:lnSpc>
                <a:spcPts val="2879"/>
              </a:lnSpc>
            </a:pPr>
            <a:r>
              <a:rPr lang="en-US" sz="2400" b="true">
                <a:solidFill>
                  <a:srgbClr val="000000"/>
                </a:solidFill>
                <a:latin typeface="TT Firs Neue Bold"/>
                <a:ea typeface="TT Firs Neue Bold"/>
                <a:cs typeface="TT Firs Neue Bold"/>
                <a:sym typeface="TT Firs Neue Bold"/>
              </a:rPr>
              <a:t>Jing Han Lin</a:t>
            </a:r>
          </a:p>
        </p:txBody>
      </p:sp>
      <p:sp>
        <p:nvSpPr>
          <p:cNvPr name="TextBox 30" id="30"/>
          <p:cNvSpPr txBox="true"/>
          <p:nvPr/>
        </p:nvSpPr>
        <p:spPr>
          <a:xfrm rot="0">
            <a:off x="5274304" y="8246110"/>
            <a:ext cx="3191794" cy="257175"/>
          </a:xfrm>
          <a:prstGeom prst="rect">
            <a:avLst/>
          </a:prstGeom>
        </p:spPr>
        <p:txBody>
          <a:bodyPr anchor="t" rtlCol="false" tIns="0" lIns="0" bIns="0" rIns="0">
            <a:spAutoFit/>
          </a:bodyPr>
          <a:lstStyle/>
          <a:p>
            <a:pPr algn="l">
              <a:lnSpc>
                <a:spcPts val="2160"/>
              </a:lnSpc>
            </a:pPr>
            <a:r>
              <a:rPr lang="en-US" sz="1800" i="true">
                <a:solidFill>
                  <a:srgbClr val="737373"/>
                </a:solidFill>
                <a:latin typeface="TT Firs Neue Italics"/>
                <a:ea typeface="TT Firs Neue Italics"/>
                <a:cs typeface="TT Firs Neue Italics"/>
                <a:sym typeface="TT Firs Neue Italics"/>
              </a:rPr>
              <a:t>DATABASE</a:t>
            </a:r>
          </a:p>
        </p:txBody>
      </p:sp>
      <p:sp>
        <p:nvSpPr>
          <p:cNvPr name="TextBox 31" id="31"/>
          <p:cNvSpPr txBox="true"/>
          <p:nvPr/>
        </p:nvSpPr>
        <p:spPr>
          <a:xfrm rot="0">
            <a:off x="5274304" y="8569960"/>
            <a:ext cx="2926473" cy="1453515"/>
          </a:xfrm>
          <a:prstGeom prst="rect">
            <a:avLst/>
          </a:prstGeom>
        </p:spPr>
        <p:txBody>
          <a:bodyPr anchor="t" rtlCol="false" tIns="0" lIns="0" bIns="0" rIns="0">
            <a:spAutoFit/>
          </a:bodyPr>
          <a:lstStyle/>
          <a:p>
            <a:pPr algn="l">
              <a:lnSpc>
                <a:spcPts val="2399"/>
              </a:lnSpc>
            </a:pPr>
            <a:r>
              <a:rPr lang="en-US" sz="1599" i="true">
                <a:solidFill>
                  <a:srgbClr val="737373"/>
                </a:solidFill>
                <a:latin typeface="TT Firs Neue Italics"/>
                <a:ea typeface="TT Firs Neue Italics"/>
                <a:cs typeface="TT Firs Neue Italics"/>
                <a:sym typeface="TT Firs Neue Italics"/>
              </a:rPr>
              <a:t>Managed the MySQL system hosted on AWS RDS and defining the complex entity relationships and raw SQL queries for data access.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2125771" y="-380358"/>
            <a:ext cx="14036458" cy="11047716"/>
            <a:chOff x="0" y="0"/>
            <a:chExt cx="4252577" cy="3347088"/>
          </a:xfrm>
        </p:grpSpPr>
        <p:sp>
          <p:nvSpPr>
            <p:cNvPr name="Freeform 3" id="3"/>
            <p:cNvSpPr/>
            <p:nvPr/>
          </p:nvSpPr>
          <p:spPr>
            <a:xfrm flipH="false" flipV="false" rot="0">
              <a:off x="0" y="0"/>
              <a:ext cx="4252577" cy="3347088"/>
            </a:xfrm>
            <a:custGeom>
              <a:avLst/>
              <a:gdLst/>
              <a:ahLst/>
              <a:cxnLst/>
              <a:rect r="r" b="b" t="t" l="l"/>
              <a:pathLst>
                <a:path h="3347088" w="4252577">
                  <a:moveTo>
                    <a:pt x="0" y="0"/>
                  </a:moveTo>
                  <a:lnTo>
                    <a:pt x="4252577" y="0"/>
                  </a:lnTo>
                  <a:lnTo>
                    <a:pt x="4252577" y="3347088"/>
                  </a:lnTo>
                  <a:lnTo>
                    <a:pt x="0" y="3347088"/>
                  </a:lnTo>
                  <a:close/>
                </a:path>
              </a:pathLst>
            </a:custGeom>
            <a:solidFill>
              <a:srgbClr val="FFFFFF"/>
            </a:solidFill>
            <a:ln cap="sq">
              <a:noFill/>
              <a:prstDash val="solid"/>
              <a:miter/>
            </a:ln>
          </p:spPr>
        </p:sp>
        <p:sp>
          <p:nvSpPr>
            <p:cNvPr name="TextBox 4" id="4"/>
            <p:cNvSpPr txBox="true"/>
            <p:nvPr/>
          </p:nvSpPr>
          <p:spPr>
            <a:xfrm>
              <a:off x="0" y="-19050"/>
              <a:ext cx="4252577" cy="3366138"/>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true" flipV="false" rot="0">
            <a:off x="12769046" y="4934141"/>
            <a:ext cx="8199353" cy="9849073"/>
          </a:xfrm>
          <a:custGeom>
            <a:avLst/>
            <a:gdLst/>
            <a:ahLst/>
            <a:cxnLst/>
            <a:rect r="r" b="b" t="t" l="l"/>
            <a:pathLst>
              <a:path h="9849073" w="8199353">
                <a:moveTo>
                  <a:pt x="8199353" y="0"/>
                </a:moveTo>
                <a:lnTo>
                  <a:pt x="0" y="0"/>
                </a:lnTo>
                <a:lnTo>
                  <a:pt x="0" y="9849073"/>
                </a:lnTo>
                <a:lnTo>
                  <a:pt x="8199353" y="9849073"/>
                </a:lnTo>
                <a:lnTo>
                  <a:pt x="8199353" y="0"/>
                </a:lnTo>
                <a:close/>
              </a:path>
            </a:pathLst>
          </a:custGeom>
          <a:blipFill>
            <a:blip r:embed="rId2"/>
            <a:stretch>
              <a:fillRect l="0" t="0" r="0" b="0"/>
            </a:stretch>
          </a:blipFill>
        </p:spPr>
      </p:sp>
      <p:sp>
        <p:nvSpPr>
          <p:cNvPr name="Freeform 6" id="6"/>
          <p:cNvSpPr/>
          <p:nvPr/>
        </p:nvSpPr>
        <p:spPr>
          <a:xfrm flipH="false" flipV="false" rot="0">
            <a:off x="-1217115" y="-2793826"/>
            <a:ext cx="7863851" cy="5691462"/>
          </a:xfrm>
          <a:custGeom>
            <a:avLst/>
            <a:gdLst/>
            <a:ahLst/>
            <a:cxnLst/>
            <a:rect r="r" b="b" t="t" l="l"/>
            <a:pathLst>
              <a:path h="5691462" w="7863851">
                <a:moveTo>
                  <a:pt x="0" y="0"/>
                </a:moveTo>
                <a:lnTo>
                  <a:pt x="7863851" y="0"/>
                </a:lnTo>
                <a:lnTo>
                  <a:pt x="7863851" y="5691463"/>
                </a:lnTo>
                <a:lnTo>
                  <a:pt x="0" y="5691463"/>
                </a:lnTo>
                <a:lnTo>
                  <a:pt x="0" y="0"/>
                </a:lnTo>
                <a:close/>
              </a:path>
            </a:pathLst>
          </a:custGeom>
          <a:blipFill>
            <a:blip r:embed="rId3"/>
            <a:stretch>
              <a:fillRect l="0" t="0" r="0" b="0"/>
            </a:stretch>
          </a:blipFill>
        </p:spPr>
      </p:sp>
      <p:sp>
        <p:nvSpPr>
          <p:cNvPr name="TextBox 7" id="7"/>
          <p:cNvSpPr txBox="true"/>
          <p:nvPr/>
        </p:nvSpPr>
        <p:spPr>
          <a:xfrm rot="0">
            <a:off x="8989117" y="3018456"/>
            <a:ext cx="5461995" cy="6840221"/>
          </a:xfrm>
          <a:prstGeom prst="rect">
            <a:avLst/>
          </a:prstGeom>
        </p:spPr>
        <p:txBody>
          <a:bodyPr anchor="t" rtlCol="false" tIns="0" lIns="0" bIns="0" rIns="0">
            <a:spAutoFit/>
          </a:bodyPr>
          <a:lstStyle/>
          <a:p>
            <a:pPr algn="ctr">
              <a:lnSpc>
                <a:spcPts val="6559"/>
              </a:lnSpc>
            </a:pPr>
            <a:r>
              <a:rPr lang="en-US" sz="4099" i="true">
                <a:solidFill>
                  <a:srgbClr val="737373"/>
                </a:solidFill>
                <a:latin typeface="TT Firs Neue Italics"/>
                <a:ea typeface="TT Firs Neue Italics"/>
                <a:cs typeface="TT Firs Neue Italics"/>
                <a:sym typeface="TT Firs Neue Italics"/>
              </a:rPr>
              <a:t>Taste of Harlem is a full-stack web app that connects customers, local restaurants, and delivery drivers in one simple platform.</a:t>
            </a:r>
            <a:r>
              <a:rPr lang="en-US" sz="4099" i="true">
                <a:solidFill>
                  <a:srgbClr val="737373"/>
                </a:solidFill>
                <a:latin typeface="TT Firs Neue Italics"/>
                <a:ea typeface="TT Firs Neue Italics"/>
                <a:cs typeface="TT Firs Neue Italics"/>
                <a:sym typeface="TT Firs Neue Italics"/>
              </a:rPr>
              <a:t> </a:t>
            </a:r>
          </a:p>
          <a:p>
            <a:pPr algn="l">
              <a:lnSpc>
                <a:spcPts val="4160"/>
              </a:lnSpc>
            </a:pPr>
          </a:p>
          <a:p>
            <a:pPr algn="l">
              <a:lnSpc>
                <a:spcPts val="4160"/>
              </a:lnSpc>
            </a:pPr>
          </a:p>
        </p:txBody>
      </p:sp>
      <p:sp>
        <p:nvSpPr>
          <p:cNvPr name="TextBox 8" id="8"/>
          <p:cNvSpPr txBox="true"/>
          <p:nvPr/>
        </p:nvSpPr>
        <p:spPr>
          <a:xfrm rot="0">
            <a:off x="8763767" y="1864112"/>
            <a:ext cx="6543489" cy="963893"/>
          </a:xfrm>
          <a:prstGeom prst="rect">
            <a:avLst/>
          </a:prstGeom>
        </p:spPr>
        <p:txBody>
          <a:bodyPr anchor="t" rtlCol="false" tIns="0" lIns="0" bIns="0" rIns="0">
            <a:spAutoFit/>
          </a:bodyPr>
          <a:lstStyle/>
          <a:p>
            <a:pPr algn="l" marL="0" indent="0" lvl="0">
              <a:lnSpc>
                <a:spcPts val="7200"/>
              </a:lnSpc>
              <a:spcBef>
                <a:spcPct val="0"/>
              </a:spcBef>
            </a:pPr>
            <a:r>
              <a:rPr lang="en-US" b="true" sz="7200" strike="noStrike" u="none">
                <a:solidFill>
                  <a:srgbClr val="000000"/>
                </a:solidFill>
                <a:latin typeface="TT Firs Neue Bold"/>
                <a:ea typeface="TT Firs Neue Bold"/>
                <a:cs typeface="TT Firs Neue Bold"/>
                <a:sym typeface="TT Firs Neue Bold"/>
              </a:rPr>
              <a:t>Our Mission</a:t>
            </a:r>
          </a:p>
        </p:txBody>
      </p:sp>
      <p:grpSp>
        <p:nvGrpSpPr>
          <p:cNvPr name="Group 9" id="9"/>
          <p:cNvGrpSpPr/>
          <p:nvPr/>
        </p:nvGrpSpPr>
        <p:grpSpPr>
          <a:xfrm rot="0">
            <a:off x="2297728" y="3915828"/>
            <a:ext cx="6998369" cy="3516681"/>
            <a:chOff x="0" y="0"/>
            <a:chExt cx="9331159" cy="4688907"/>
          </a:xfrm>
        </p:grpSpPr>
        <p:sp>
          <p:nvSpPr>
            <p:cNvPr name="Freeform 10" id="10"/>
            <p:cNvSpPr/>
            <p:nvPr/>
          </p:nvSpPr>
          <p:spPr>
            <a:xfrm flipH="false" flipV="false" rot="0">
              <a:off x="0" y="0"/>
              <a:ext cx="9331159" cy="4688907"/>
            </a:xfrm>
            <a:custGeom>
              <a:avLst/>
              <a:gdLst/>
              <a:ahLst/>
              <a:cxnLst/>
              <a:rect r="r" b="b" t="t" l="l"/>
              <a:pathLst>
                <a:path h="4688907" w="9331159">
                  <a:moveTo>
                    <a:pt x="0" y="0"/>
                  </a:moveTo>
                  <a:lnTo>
                    <a:pt x="9331159" y="0"/>
                  </a:lnTo>
                  <a:lnTo>
                    <a:pt x="9331159" y="4688907"/>
                  </a:lnTo>
                  <a:lnTo>
                    <a:pt x="0" y="4688907"/>
                  </a:lnTo>
                  <a:lnTo>
                    <a:pt x="0" y="0"/>
                  </a:lnTo>
                  <a:close/>
                </a:path>
              </a:pathLst>
            </a:custGeom>
            <a:blipFill>
              <a:blip r:embed="rId4">
                <a:alphaModFix amt="73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597011" y="109107"/>
              <a:ext cx="4036350" cy="4369526"/>
            </a:xfrm>
            <a:custGeom>
              <a:avLst/>
              <a:gdLst/>
              <a:ahLst/>
              <a:cxnLst/>
              <a:rect r="r" b="b" t="t" l="l"/>
              <a:pathLst>
                <a:path h="4369526" w="4036350">
                  <a:moveTo>
                    <a:pt x="0" y="0"/>
                  </a:moveTo>
                  <a:lnTo>
                    <a:pt x="4036350" y="0"/>
                  </a:lnTo>
                  <a:lnTo>
                    <a:pt x="4036350" y="4369526"/>
                  </a:lnTo>
                  <a:lnTo>
                    <a:pt x="0" y="43695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14598" y="3376332"/>
            <a:ext cx="18917197" cy="4948518"/>
            <a:chOff x="0" y="0"/>
            <a:chExt cx="4982307" cy="1303313"/>
          </a:xfrm>
        </p:grpSpPr>
        <p:sp>
          <p:nvSpPr>
            <p:cNvPr name="Freeform 3" id="3"/>
            <p:cNvSpPr/>
            <p:nvPr/>
          </p:nvSpPr>
          <p:spPr>
            <a:xfrm flipH="false" flipV="false" rot="0">
              <a:off x="0" y="0"/>
              <a:ext cx="4982307" cy="1303313"/>
            </a:xfrm>
            <a:custGeom>
              <a:avLst/>
              <a:gdLst/>
              <a:ahLst/>
              <a:cxnLst/>
              <a:rect r="r" b="b" t="t" l="l"/>
              <a:pathLst>
                <a:path h="1303313" w="4982307">
                  <a:moveTo>
                    <a:pt x="0" y="0"/>
                  </a:moveTo>
                  <a:lnTo>
                    <a:pt x="4982307" y="0"/>
                  </a:lnTo>
                  <a:lnTo>
                    <a:pt x="4982307" y="1303313"/>
                  </a:lnTo>
                  <a:lnTo>
                    <a:pt x="0" y="1303313"/>
                  </a:lnTo>
                  <a:close/>
                </a:path>
              </a:pathLst>
            </a:custGeom>
            <a:solidFill>
              <a:srgbClr val="FFFFFF"/>
            </a:solidFill>
            <a:ln cap="sq">
              <a:noFill/>
              <a:prstDash val="solid"/>
              <a:miter/>
            </a:ln>
          </p:spPr>
        </p:sp>
        <p:sp>
          <p:nvSpPr>
            <p:cNvPr name="TextBox 4" id="4"/>
            <p:cNvSpPr txBox="true"/>
            <p:nvPr/>
          </p:nvSpPr>
          <p:spPr>
            <a:xfrm>
              <a:off x="0" y="-19050"/>
              <a:ext cx="4982307" cy="1322363"/>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2700000">
            <a:off x="13646921" y="-1622869"/>
            <a:ext cx="7224758" cy="5228918"/>
          </a:xfrm>
          <a:custGeom>
            <a:avLst/>
            <a:gdLst/>
            <a:ahLst/>
            <a:cxnLst/>
            <a:rect r="r" b="b" t="t" l="l"/>
            <a:pathLst>
              <a:path h="5228918" w="7224758">
                <a:moveTo>
                  <a:pt x="0" y="0"/>
                </a:moveTo>
                <a:lnTo>
                  <a:pt x="7224758" y="0"/>
                </a:lnTo>
                <a:lnTo>
                  <a:pt x="7224758" y="5228918"/>
                </a:lnTo>
                <a:lnTo>
                  <a:pt x="0" y="5228918"/>
                </a:lnTo>
                <a:lnTo>
                  <a:pt x="0" y="0"/>
                </a:lnTo>
                <a:close/>
              </a:path>
            </a:pathLst>
          </a:custGeom>
          <a:blipFill>
            <a:blip r:embed="rId2"/>
            <a:stretch>
              <a:fillRect l="0" t="0" r="0" b="0"/>
            </a:stretch>
          </a:blipFill>
        </p:spPr>
      </p:sp>
      <p:sp>
        <p:nvSpPr>
          <p:cNvPr name="Freeform 6" id="6"/>
          <p:cNvSpPr/>
          <p:nvPr/>
        </p:nvSpPr>
        <p:spPr>
          <a:xfrm flipH="false" flipV="true" rot="-8100000">
            <a:off x="-2583679" y="-1622869"/>
            <a:ext cx="7224758" cy="5228918"/>
          </a:xfrm>
          <a:custGeom>
            <a:avLst/>
            <a:gdLst/>
            <a:ahLst/>
            <a:cxnLst/>
            <a:rect r="r" b="b" t="t" l="l"/>
            <a:pathLst>
              <a:path h="5228918" w="7224758">
                <a:moveTo>
                  <a:pt x="0" y="5228918"/>
                </a:moveTo>
                <a:lnTo>
                  <a:pt x="7224758" y="5228918"/>
                </a:lnTo>
                <a:lnTo>
                  <a:pt x="7224758" y="0"/>
                </a:lnTo>
                <a:lnTo>
                  <a:pt x="0" y="0"/>
                </a:lnTo>
                <a:lnTo>
                  <a:pt x="0" y="5228918"/>
                </a:lnTo>
                <a:close/>
              </a:path>
            </a:pathLst>
          </a:custGeom>
          <a:blipFill>
            <a:blip r:embed="rId2"/>
            <a:stretch>
              <a:fillRect l="0" t="0" r="0" b="0"/>
            </a:stretch>
          </a:blipFill>
        </p:spPr>
      </p:sp>
      <p:sp>
        <p:nvSpPr>
          <p:cNvPr name="Freeform 7" id="7"/>
          <p:cNvSpPr/>
          <p:nvPr/>
        </p:nvSpPr>
        <p:spPr>
          <a:xfrm flipH="false" flipV="false" rot="-2850890">
            <a:off x="4818745" y="5065282"/>
            <a:ext cx="9719417" cy="11674975"/>
          </a:xfrm>
          <a:custGeom>
            <a:avLst/>
            <a:gdLst/>
            <a:ahLst/>
            <a:cxnLst/>
            <a:rect r="r" b="b" t="t" l="l"/>
            <a:pathLst>
              <a:path h="11674975" w="9719417">
                <a:moveTo>
                  <a:pt x="0" y="0"/>
                </a:moveTo>
                <a:lnTo>
                  <a:pt x="9719417" y="0"/>
                </a:lnTo>
                <a:lnTo>
                  <a:pt x="9719417" y="11674975"/>
                </a:lnTo>
                <a:lnTo>
                  <a:pt x="0" y="11674975"/>
                </a:lnTo>
                <a:lnTo>
                  <a:pt x="0" y="0"/>
                </a:lnTo>
                <a:close/>
              </a:path>
            </a:pathLst>
          </a:custGeom>
          <a:blipFill>
            <a:blip r:embed="rId3"/>
            <a:stretch>
              <a:fillRect l="0" t="0" r="0" b="0"/>
            </a:stretch>
          </a:blipFill>
        </p:spPr>
      </p:sp>
      <p:sp>
        <p:nvSpPr>
          <p:cNvPr name="TextBox 8" id="8"/>
          <p:cNvSpPr txBox="true"/>
          <p:nvPr/>
        </p:nvSpPr>
        <p:spPr>
          <a:xfrm rot="0">
            <a:off x="2940006" y="6222066"/>
            <a:ext cx="3232243" cy="864870"/>
          </a:xfrm>
          <a:prstGeom prst="rect">
            <a:avLst/>
          </a:prstGeom>
        </p:spPr>
        <p:txBody>
          <a:bodyPr anchor="t" rtlCol="false" tIns="0" lIns="0" bIns="0" rIns="0">
            <a:spAutoFit/>
          </a:bodyPr>
          <a:lstStyle/>
          <a:p>
            <a:pPr algn="ctr" marL="0" indent="0" lvl="0">
              <a:lnSpc>
                <a:spcPts val="3450"/>
              </a:lnSpc>
              <a:spcBef>
                <a:spcPct val="0"/>
              </a:spcBef>
            </a:pPr>
            <a:r>
              <a:rPr lang="en-US" sz="2300" i="true">
                <a:solidFill>
                  <a:srgbClr val="737373"/>
                </a:solidFill>
                <a:latin typeface="TT Firs Neue Italics"/>
                <a:ea typeface="TT Firs Neue Italics"/>
                <a:cs typeface="TT Firs Neue Italics"/>
                <a:sym typeface="TT Firs Neue Italics"/>
              </a:rPr>
              <a:t>Order food simply and quickly.</a:t>
            </a:r>
            <a:r>
              <a:rPr lang="en-US" sz="2300" i="true">
                <a:solidFill>
                  <a:srgbClr val="737373"/>
                </a:solidFill>
                <a:latin typeface="TT Firs Neue Italics"/>
                <a:ea typeface="TT Firs Neue Italics"/>
                <a:cs typeface="TT Firs Neue Italics"/>
                <a:sym typeface="TT Firs Neue Italics"/>
              </a:rPr>
              <a:t> </a:t>
            </a:r>
          </a:p>
        </p:txBody>
      </p:sp>
      <p:sp>
        <p:nvSpPr>
          <p:cNvPr name="TextBox 9" id="9"/>
          <p:cNvSpPr txBox="true"/>
          <p:nvPr/>
        </p:nvSpPr>
        <p:spPr>
          <a:xfrm rot="0">
            <a:off x="2940006" y="5627177"/>
            <a:ext cx="3232243" cy="438150"/>
          </a:xfrm>
          <a:prstGeom prst="rect">
            <a:avLst/>
          </a:prstGeom>
        </p:spPr>
        <p:txBody>
          <a:bodyPr anchor="t" rtlCol="false" tIns="0" lIns="0" bIns="0" rIns="0">
            <a:spAutoFit/>
          </a:bodyPr>
          <a:lstStyle/>
          <a:p>
            <a:pPr algn="ctr" marL="0" indent="0" lvl="0">
              <a:lnSpc>
                <a:spcPts val="3599"/>
              </a:lnSpc>
              <a:spcBef>
                <a:spcPct val="0"/>
              </a:spcBef>
            </a:pPr>
            <a:r>
              <a:rPr lang="en-US" b="true" sz="2999">
                <a:solidFill>
                  <a:srgbClr val="000000"/>
                </a:solidFill>
                <a:latin typeface="TT Firs Neue Bold"/>
                <a:ea typeface="TT Firs Neue Bold"/>
                <a:cs typeface="TT Firs Neue Bold"/>
                <a:sym typeface="TT Firs Neue Bold"/>
              </a:rPr>
              <a:t>CUSTOMERS</a:t>
            </a:r>
          </a:p>
        </p:txBody>
      </p:sp>
      <p:sp>
        <p:nvSpPr>
          <p:cNvPr name="TextBox 10" id="10"/>
          <p:cNvSpPr txBox="true"/>
          <p:nvPr/>
        </p:nvSpPr>
        <p:spPr>
          <a:xfrm rot="0">
            <a:off x="12474956" y="6419076"/>
            <a:ext cx="3232243" cy="864870"/>
          </a:xfrm>
          <a:prstGeom prst="rect">
            <a:avLst/>
          </a:prstGeom>
        </p:spPr>
        <p:txBody>
          <a:bodyPr anchor="t" rtlCol="false" tIns="0" lIns="0" bIns="0" rIns="0">
            <a:spAutoFit/>
          </a:bodyPr>
          <a:lstStyle/>
          <a:p>
            <a:pPr algn="ctr" marL="0" indent="0" lvl="0">
              <a:lnSpc>
                <a:spcPts val="3450"/>
              </a:lnSpc>
              <a:spcBef>
                <a:spcPct val="0"/>
              </a:spcBef>
            </a:pPr>
            <a:r>
              <a:rPr lang="en-US" sz="2300" i="true">
                <a:solidFill>
                  <a:srgbClr val="737373"/>
                </a:solidFill>
                <a:latin typeface="TT Firs Neue Italics"/>
                <a:ea typeface="TT Firs Neue Italics"/>
                <a:cs typeface="TT Firs Neue Italics"/>
                <a:sym typeface="TT Firs Neue Italics"/>
              </a:rPr>
              <a:t>Can accept and complete deliveries.</a:t>
            </a:r>
          </a:p>
        </p:txBody>
      </p:sp>
      <p:sp>
        <p:nvSpPr>
          <p:cNvPr name="TextBox 11" id="11"/>
          <p:cNvSpPr txBox="true"/>
          <p:nvPr/>
        </p:nvSpPr>
        <p:spPr>
          <a:xfrm rot="0">
            <a:off x="12474956" y="5380851"/>
            <a:ext cx="3232243" cy="914400"/>
          </a:xfrm>
          <a:prstGeom prst="rect">
            <a:avLst/>
          </a:prstGeom>
        </p:spPr>
        <p:txBody>
          <a:bodyPr anchor="t" rtlCol="false" tIns="0" lIns="0" bIns="0" rIns="0">
            <a:spAutoFit/>
          </a:bodyPr>
          <a:lstStyle/>
          <a:p>
            <a:pPr algn="ctr" marL="0" indent="0" lvl="0">
              <a:lnSpc>
                <a:spcPts val="3600"/>
              </a:lnSpc>
              <a:spcBef>
                <a:spcPct val="0"/>
              </a:spcBef>
            </a:pPr>
            <a:r>
              <a:rPr lang="en-US" b="true" sz="3000">
                <a:solidFill>
                  <a:srgbClr val="000000"/>
                </a:solidFill>
                <a:latin typeface="TT Firs Neue Bold"/>
                <a:ea typeface="TT Firs Neue Bold"/>
                <a:cs typeface="TT Firs Neue Bold"/>
                <a:sym typeface="TT Firs Neue Bold"/>
              </a:rPr>
              <a:t>DELIVERY DRIVERS</a:t>
            </a:r>
          </a:p>
        </p:txBody>
      </p:sp>
      <p:sp>
        <p:nvSpPr>
          <p:cNvPr name="TextBox 12" id="12"/>
          <p:cNvSpPr txBox="true"/>
          <p:nvPr/>
        </p:nvSpPr>
        <p:spPr>
          <a:xfrm rot="0">
            <a:off x="7550000" y="6441141"/>
            <a:ext cx="3232243" cy="1703070"/>
          </a:xfrm>
          <a:prstGeom prst="rect">
            <a:avLst/>
          </a:prstGeom>
        </p:spPr>
        <p:txBody>
          <a:bodyPr anchor="t" rtlCol="false" tIns="0" lIns="0" bIns="0" rIns="0">
            <a:spAutoFit/>
          </a:bodyPr>
          <a:lstStyle/>
          <a:p>
            <a:pPr algn="ctr" marL="0" indent="0" lvl="0">
              <a:lnSpc>
                <a:spcPts val="3449"/>
              </a:lnSpc>
              <a:spcBef>
                <a:spcPct val="0"/>
              </a:spcBef>
            </a:pPr>
            <a:r>
              <a:rPr lang="en-US" sz="2299" i="true">
                <a:solidFill>
                  <a:srgbClr val="737373"/>
                </a:solidFill>
                <a:latin typeface="TT Firs Neue Italics"/>
                <a:ea typeface="TT Firs Neue Italics"/>
                <a:cs typeface="TT Firs Neue Italics"/>
                <a:sym typeface="TT Firs Neue Italics"/>
              </a:rPr>
              <a:t>Manage menus, orders, and revenue without high third-party fees.</a:t>
            </a:r>
            <a:r>
              <a:rPr lang="en-US" sz="2299" i="true">
                <a:solidFill>
                  <a:srgbClr val="737373"/>
                </a:solidFill>
                <a:latin typeface="TT Firs Neue Italics"/>
                <a:ea typeface="TT Firs Neue Italics"/>
                <a:cs typeface="TT Firs Neue Italics"/>
                <a:sym typeface="TT Firs Neue Italics"/>
              </a:rPr>
              <a:t> </a:t>
            </a:r>
          </a:p>
        </p:txBody>
      </p:sp>
      <p:sp>
        <p:nvSpPr>
          <p:cNvPr name="TextBox 13" id="13"/>
          <p:cNvSpPr txBox="true"/>
          <p:nvPr/>
        </p:nvSpPr>
        <p:spPr>
          <a:xfrm rot="0">
            <a:off x="7550000" y="5412441"/>
            <a:ext cx="3232243" cy="885825"/>
          </a:xfrm>
          <a:prstGeom prst="rect">
            <a:avLst/>
          </a:prstGeom>
        </p:spPr>
        <p:txBody>
          <a:bodyPr anchor="t" rtlCol="false" tIns="0" lIns="0" bIns="0" rIns="0">
            <a:spAutoFit/>
          </a:bodyPr>
          <a:lstStyle/>
          <a:p>
            <a:pPr algn="ctr" marL="0" indent="0" lvl="0">
              <a:lnSpc>
                <a:spcPts val="3599"/>
              </a:lnSpc>
              <a:spcBef>
                <a:spcPct val="0"/>
              </a:spcBef>
            </a:pPr>
            <a:r>
              <a:rPr lang="en-US" b="true" sz="2999">
                <a:solidFill>
                  <a:srgbClr val="000000"/>
                </a:solidFill>
                <a:latin typeface="TT Firs Neue Bold"/>
                <a:ea typeface="TT Firs Neue Bold"/>
                <a:cs typeface="TT Firs Neue Bold"/>
                <a:sym typeface="TT Firs Neue Bold"/>
              </a:rPr>
              <a:t>RESTAURANT STAFF</a:t>
            </a:r>
          </a:p>
        </p:txBody>
      </p:sp>
      <p:sp>
        <p:nvSpPr>
          <p:cNvPr name="TextBox 14" id="14"/>
          <p:cNvSpPr txBox="true"/>
          <p:nvPr/>
        </p:nvSpPr>
        <p:spPr>
          <a:xfrm rot="0">
            <a:off x="1220628" y="1974252"/>
            <a:ext cx="15846745" cy="963930"/>
          </a:xfrm>
          <a:prstGeom prst="rect">
            <a:avLst/>
          </a:prstGeom>
        </p:spPr>
        <p:txBody>
          <a:bodyPr anchor="t" rtlCol="false" tIns="0" lIns="0" bIns="0" rIns="0">
            <a:spAutoFit/>
          </a:bodyPr>
          <a:lstStyle/>
          <a:p>
            <a:pPr algn="ctr" marL="0" indent="0" lvl="0">
              <a:lnSpc>
                <a:spcPts val="7200"/>
              </a:lnSpc>
              <a:spcBef>
                <a:spcPct val="0"/>
              </a:spcBef>
            </a:pPr>
            <a:r>
              <a:rPr lang="en-US" b="true" sz="7200">
                <a:solidFill>
                  <a:srgbClr val="FFFFFF"/>
                </a:solidFill>
                <a:latin typeface="TT Firs Neue Bold"/>
                <a:ea typeface="TT Firs Neue Bold"/>
                <a:cs typeface="TT Firs Neue Bold"/>
                <a:sym typeface="TT Firs Neue Bold"/>
              </a:rPr>
              <a:t>Overall Business Idea &amp; Service</a:t>
            </a:r>
          </a:p>
        </p:txBody>
      </p:sp>
      <p:sp>
        <p:nvSpPr>
          <p:cNvPr name="Freeform 15" id="15"/>
          <p:cNvSpPr/>
          <p:nvPr/>
        </p:nvSpPr>
        <p:spPr>
          <a:xfrm flipH="false" flipV="false" rot="0">
            <a:off x="4137791" y="4135386"/>
            <a:ext cx="836673" cy="1046912"/>
          </a:xfrm>
          <a:custGeom>
            <a:avLst/>
            <a:gdLst/>
            <a:ahLst/>
            <a:cxnLst/>
            <a:rect r="r" b="b" t="t" l="l"/>
            <a:pathLst>
              <a:path h="1046912" w="836673">
                <a:moveTo>
                  <a:pt x="0" y="0"/>
                </a:moveTo>
                <a:lnTo>
                  <a:pt x="836673" y="0"/>
                </a:lnTo>
                <a:lnTo>
                  <a:pt x="836673" y="1046913"/>
                </a:lnTo>
                <a:lnTo>
                  <a:pt x="0" y="1046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8747785" y="4135386"/>
            <a:ext cx="836673" cy="1046912"/>
          </a:xfrm>
          <a:custGeom>
            <a:avLst/>
            <a:gdLst/>
            <a:ahLst/>
            <a:cxnLst/>
            <a:rect r="r" b="b" t="t" l="l"/>
            <a:pathLst>
              <a:path h="1046912" w="836673">
                <a:moveTo>
                  <a:pt x="0" y="0"/>
                </a:moveTo>
                <a:lnTo>
                  <a:pt x="836673" y="0"/>
                </a:lnTo>
                <a:lnTo>
                  <a:pt x="836673" y="1046913"/>
                </a:lnTo>
                <a:lnTo>
                  <a:pt x="0" y="1046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3672741" y="4135386"/>
            <a:ext cx="836673" cy="1046912"/>
          </a:xfrm>
          <a:custGeom>
            <a:avLst/>
            <a:gdLst/>
            <a:ahLst/>
            <a:cxnLst/>
            <a:rect r="r" b="b" t="t" l="l"/>
            <a:pathLst>
              <a:path h="1046912" w="836673">
                <a:moveTo>
                  <a:pt x="0" y="0"/>
                </a:moveTo>
                <a:lnTo>
                  <a:pt x="836673" y="0"/>
                </a:lnTo>
                <a:lnTo>
                  <a:pt x="836673" y="1046913"/>
                </a:lnTo>
                <a:lnTo>
                  <a:pt x="0" y="1046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484079" y="2859500"/>
            <a:ext cx="19256158" cy="8268322"/>
            <a:chOff x="0" y="0"/>
            <a:chExt cx="5833972" cy="2505025"/>
          </a:xfrm>
        </p:grpSpPr>
        <p:sp>
          <p:nvSpPr>
            <p:cNvPr name="Freeform 3" id="3"/>
            <p:cNvSpPr/>
            <p:nvPr/>
          </p:nvSpPr>
          <p:spPr>
            <a:xfrm flipH="false" flipV="false" rot="0">
              <a:off x="0" y="0"/>
              <a:ext cx="5833972" cy="2505025"/>
            </a:xfrm>
            <a:custGeom>
              <a:avLst/>
              <a:gdLst/>
              <a:ahLst/>
              <a:cxnLst/>
              <a:rect r="r" b="b" t="t" l="l"/>
              <a:pathLst>
                <a:path h="2505025" w="5833972">
                  <a:moveTo>
                    <a:pt x="0" y="0"/>
                  </a:moveTo>
                  <a:lnTo>
                    <a:pt x="5833972" y="0"/>
                  </a:lnTo>
                  <a:lnTo>
                    <a:pt x="5833972" y="2505025"/>
                  </a:lnTo>
                  <a:lnTo>
                    <a:pt x="0" y="2505025"/>
                  </a:lnTo>
                  <a:close/>
                </a:path>
              </a:pathLst>
            </a:custGeom>
            <a:solidFill>
              <a:srgbClr val="FFFFFF"/>
            </a:solidFill>
            <a:ln cap="sq">
              <a:noFill/>
              <a:prstDash val="solid"/>
              <a:miter/>
            </a:ln>
          </p:spPr>
        </p:sp>
        <p:sp>
          <p:nvSpPr>
            <p:cNvPr name="TextBox 4" id="4"/>
            <p:cNvSpPr txBox="true"/>
            <p:nvPr/>
          </p:nvSpPr>
          <p:spPr>
            <a:xfrm>
              <a:off x="0" y="-19050"/>
              <a:ext cx="5833972" cy="2524075"/>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5400000">
            <a:off x="12569478" y="4204957"/>
            <a:ext cx="7465118" cy="8967109"/>
          </a:xfrm>
          <a:custGeom>
            <a:avLst/>
            <a:gdLst/>
            <a:ahLst/>
            <a:cxnLst/>
            <a:rect r="r" b="b" t="t" l="l"/>
            <a:pathLst>
              <a:path h="8967109" w="7465118">
                <a:moveTo>
                  <a:pt x="0" y="0"/>
                </a:moveTo>
                <a:lnTo>
                  <a:pt x="7465119" y="0"/>
                </a:lnTo>
                <a:lnTo>
                  <a:pt x="7465119" y="8967110"/>
                </a:lnTo>
                <a:lnTo>
                  <a:pt x="0" y="8967110"/>
                </a:lnTo>
                <a:lnTo>
                  <a:pt x="0" y="0"/>
                </a:lnTo>
                <a:close/>
              </a:path>
            </a:pathLst>
          </a:custGeom>
          <a:blipFill>
            <a:blip r:embed="rId2"/>
            <a:stretch>
              <a:fillRect l="0" t="0" r="0" b="0"/>
            </a:stretch>
          </a:blipFill>
        </p:spPr>
      </p:sp>
      <p:sp>
        <p:nvSpPr>
          <p:cNvPr name="Freeform 6" id="6"/>
          <p:cNvSpPr/>
          <p:nvPr/>
        </p:nvSpPr>
        <p:spPr>
          <a:xfrm flipH="false" flipV="false" rot="-1144453">
            <a:off x="9221985" y="-2852989"/>
            <a:ext cx="7009909" cy="5075174"/>
          </a:xfrm>
          <a:custGeom>
            <a:avLst/>
            <a:gdLst/>
            <a:ahLst/>
            <a:cxnLst/>
            <a:rect r="r" b="b" t="t" l="l"/>
            <a:pathLst>
              <a:path h="5075174" w="7009909">
                <a:moveTo>
                  <a:pt x="0" y="0"/>
                </a:moveTo>
                <a:lnTo>
                  <a:pt x="7009909" y="0"/>
                </a:lnTo>
                <a:lnTo>
                  <a:pt x="7009909" y="5075174"/>
                </a:lnTo>
                <a:lnTo>
                  <a:pt x="0" y="5075174"/>
                </a:lnTo>
                <a:lnTo>
                  <a:pt x="0" y="0"/>
                </a:lnTo>
                <a:close/>
              </a:path>
            </a:pathLst>
          </a:custGeom>
          <a:blipFill>
            <a:blip r:embed="rId3"/>
            <a:stretch>
              <a:fillRect l="0" t="0" r="0" b="0"/>
            </a:stretch>
          </a:blipFill>
        </p:spPr>
      </p:sp>
      <p:sp>
        <p:nvSpPr>
          <p:cNvPr name="TextBox 7" id="7"/>
          <p:cNvSpPr txBox="true"/>
          <p:nvPr/>
        </p:nvSpPr>
        <p:spPr>
          <a:xfrm rot="0">
            <a:off x="5869781" y="1495520"/>
            <a:ext cx="6548438" cy="963930"/>
          </a:xfrm>
          <a:prstGeom prst="rect">
            <a:avLst/>
          </a:prstGeom>
        </p:spPr>
        <p:txBody>
          <a:bodyPr anchor="t" rtlCol="false" tIns="0" lIns="0" bIns="0" rIns="0">
            <a:spAutoFit/>
          </a:bodyPr>
          <a:lstStyle/>
          <a:p>
            <a:pPr algn="ctr" marL="0" indent="0" lvl="0">
              <a:lnSpc>
                <a:spcPts val="7200"/>
              </a:lnSpc>
              <a:spcBef>
                <a:spcPct val="0"/>
              </a:spcBef>
            </a:pPr>
            <a:r>
              <a:rPr lang="en-US" b="true" sz="7200">
                <a:solidFill>
                  <a:srgbClr val="FFFFFF"/>
                </a:solidFill>
                <a:latin typeface="TT Firs Neue Bold"/>
                <a:ea typeface="TT Firs Neue Bold"/>
                <a:cs typeface="TT Firs Neue Bold"/>
                <a:sym typeface="TT Firs Neue Bold"/>
              </a:rPr>
              <a:t>Tech Stack</a:t>
            </a:r>
          </a:p>
        </p:txBody>
      </p:sp>
      <p:sp>
        <p:nvSpPr>
          <p:cNvPr name="Freeform 8" id="8"/>
          <p:cNvSpPr/>
          <p:nvPr/>
        </p:nvSpPr>
        <p:spPr>
          <a:xfrm flipH="false" flipV="false" rot="-5400000">
            <a:off x="-1232859" y="854675"/>
            <a:ext cx="4096707" cy="4009652"/>
          </a:xfrm>
          <a:custGeom>
            <a:avLst/>
            <a:gdLst/>
            <a:ahLst/>
            <a:cxnLst/>
            <a:rect r="r" b="b" t="t" l="l"/>
            <a:pathLst>
              <a:path h="4009652" w="4096707">
                <a:moveTo>
                  <a:pt x="0" y="0"/>
                </a:moveTo>
                <a:lnTo>
                  <a:pt x="4096706" y="0"/>
                </a:lnTo>
                <a:lnTo>
                  <a:pt x="4096706" y="4009651"/>
                </a:lnTo>
                <a:lnTo>
                  <a:pt x="0" y="4009651"/>
                </a:lnTo>
                <a:lnTo>
                  <a:pt x="0" y="0"/>
                </a:lnTo>
                <a:close/>
              </a:path>
            </a:pathLst>
          </a:custGeom>
          <a:blipFill>
            <a:blip r:embed="rId4"/>
            <a:stretch>
              <a:fillRect l="0" t="0" r="0" b="0"/>
            </a:stretch>
          </a:blipFill>
        </p:spPr>
      </p:sp>
      <p:graphicFrame>
        <p:nvGraphicFramePr>
          <p:cNvPr name="Table 9" id="9"/>
          <p:cNvGraphicFramePr>
            <a:graphicFrameLocks noGrp="true"/>
          </p:cNvGraphicFramePr>
          <p:nvPr/>
        </p:nvGraphicFramePr>
        <p:xfrm>
          <a:off x="3759126" y="3228255"/>
          <a:ext cx="11013486" cy="6461060"/>
        </p:xfrm>
        <a:graphic>
          <a:graphicData uri="http://schemas.openxmlformats.org/drawingml/2006/table">
            <a:tbl>
              <a:tblPr/>
              <a:tblGrid>
                <a:gridCol w="3671162"/>
                <a:gridCol w="3671162"/>
                <a:gridCol w="3671162"/>
              </a:tblGrid>
              <a:tr h="1297313">
                <a:tc>
                  <a:txBody>
                    <a:bodyPr anchor="t" rtlCol="false"/>
                    <a:lstStyle/>
                    <a:p>
                      <a:pPr algn="ctr">
                        <a:lnSpc>
                          <a:spcPts val="3359"/>
                        </a:lnSpc>
                        <a:defRPr/>
                      </a:pPr>
                      <a:r>
                        <a:rPr lang="en-US" b="true" sz="2400">
                          <a:solidFill>
                            <a:srgbClr val="FFFFFF"/>
                          </a:solidFill>
                          <a:latin typeface="TT Firs Neue Bold"/>
                          <a:ea typeface="TT Firs Neue Bold"/>
                          <a:cs typeface="TT Firs Neue Bold"/>
                          <a:sym typeface="TT Firs Neue Bold"/>
                        </a:rPr>
                        <a:t>FRONTEND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B74C0"/>
                    </a:solidFill>
                  </a:tcPr>
                </a:tc>
                <a:tc>
                  <a:txBody>
                    <a:bodyPr anchor="t" rtlCol="false"/>
                    <a:lstStyle/>
                    <a:p>
                      <a:pPr algn="ctr">
                        <a:lnSpc>
                          <a:spcPts val="3359"/>
                        </a:lnSpc>
                        <a:defRPr/>
                      </a:pPr>
                      <a:r>
                        <a:rPr lang="en-US" b="true" sz="2400">
                          <a:solidFill>
                            <a:srgbClr val="FFFFFF"/>
                          </a:solidFill>
                          <a:latin typeface="TT Firs Neue Bold"/>
                          <a:ea typeface="TT Firs Neue Bold"/>
                          <a:cs typeface="TT Firs Neue Bold"/>
                          <a:sym typeface="TT Firs Neue Bold"/>
                        </a:rPr>
                        <a:t>BACKEND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B74C0"/>
                    </a:solidFill>
                  </a:tcPr>
                </a:tc>
                <a:tc>
                  <a:txBody>
                    <a:bodyPr anchor="t" rtlCol="false"/>
                    <a:lstStyle/>
                    <a:p>
                      <a:pPr algn="ctr">
                        <a:lnSpc>
                          <a:spcPts val="3359"/>
                        </a:lnSpc>
                        <a:defRPr/>
                      </a:pPr>
                      <a:r>
                        <a:rPr lang="en-US" b="true" sz="2400">
                          <a:solidFill>
                            <a:srgbClr val="FFFFFF"/>
                          </a:solidFill>
                          <a:latin typeface="TT Firs Neue Bold"/>
                          <a:ea typeface="TT Firs Neue Bold"/>
                          <a:cs typeface="TT Firs Neue Bold"/>
                          <a:sym typeface="TT Firs Neue Bold"/>
                        </a:rPr>
                        <a:t>DEVOPS &amp; DEPLOYMENT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B74C0"/>
                    </a:solidFill>
                  </a:tcPr>
                </a:tc>
              </a:tr>
              <a:tr h="1671572">
                <a:tc>
                  <a:txBody>
                    <a:bodyPr anchor="t" rtlCol="false"/>
                    <a:lstStyle/>
                    <a:p>
                      <a:pPr algn="ctr">
                        <a:lnSpc>
                          <a:spcPts val="2659"/>
                        </a:lnSpc>
                        <a:defRPr/>
                      </a:pPr>
                      <a:r>
                        <a:rPr lang="en-US" b="true" sz="1899" i="true">
                          <a:solidFill>
                            <a:srgbClr val="000000"/>
                          </a:solidFill>
                          <a:latin typeface="TT Firs Neue Bold Italics"/>
                          <a:ea typeface="TT Firs Neue Bold Italics"/>
                          <a:cs typeface="TT Firs Neue Bold Italics"/>
                          <a:sym typeface="TT Firs Neue Bold Italics"/>
                        </a:rPr>
                        <a:t>Framework: </a:t>
                      </a:r>
                      <a:r>
                        <a:rPr lang="en-US" sz="1899" i="true">
                          <a:solidFill>
                            <a:srgbClr val="000000"/>
                          </a:solidFill>
                          <a:latin typeface="TT Firs Neue Italics"/>
                          <a:ea typeface="TT Firs Neue Italics"/>
                          <a:cs typeface="TT Firs Neue Italics"/>
                          <a:sym typeface="TT Firs Neue Italics"/>
                        </a:rPr>
                        <a:t>Next.js (React)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b="true" sz="1899" i="true">
                          <a:solidFill>
                            <a:srgbClr val="000000"/>
                          </a:solidFill>
                          <a:latin typeface="TT Firs Neue Bold Italics"/>
                          <a:ea typeface="TT Firs Neue Bold Italics"/>
                          <a:cs typeface="TT Firs Neue Bold Italics"/>
                          <a:sym typeface="TT Firs Neue Bold Italics"/>
                        </a:rPr>
                        <a:t>Framework: </a:t>
                      </a:r>
                      <a:r>
                        <a:rPr lang="en-US" sz="1899" i="true">
                          <a:solidFill>
                            <a:srgbClr val="000000"/>
                          </a:solidFill>
                          <a:latin typeface="TT Firs Neue Italics"/>
                          <a:ea typeface="TT Firs Neue Italics"/>
                          <a:cs typeface="TT Firs Neue Italics"/>
                          <a:sym typeface="TT Firs Neue Italics"/>
                        </a:rPr>
                        <a:t>FastAPI (Python)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b="true">
                          <a:solidFill>
                            <a:srgbClr val="000000"/>
                          </a:solidFill>
                          <a:latin typeface="TT Firs Neue Bold"/>
                          <a:ea typeface="TT Firs Neue Bold"/>
                          <a:cs typeface="TT Firs Neue Bold"/>
                          <a:sym typeface="TT Firs Neue Bold"/>
                        </a:rPr>
                        <a:t>Containerization: </a:t>
                      </a:r>
                      <a:r>
                        <a:rPr lang="en-US" sz="1899">
                          <a:solidFill>
                            <a:srgbClr val="000000"/>
                          </a:solidFill>
                          <a:latin typeface="TT Firs Neue"/>
                          <a:ea typeface="TT Firs Neue"/>
                          <a:cs typeface="TT Firs Neue"/>
                          <a:sym typeface="TT Firs Neue"/>
                        </a:rPr>
                        <a:t>Docker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1776521">
                <a:tc>
                  <a:txBody>
                    <a:bodyPr anchor="t" rtlCol="false"/>
                    <a:lstStyle/>
                    <a:p>
                      <a:pPr algn="ctr">
                        <a:lnSpc>
                          <a:spcPts val="2659"/>
                        </a:lnSpc>
                        <a:defRPr/>
                      </a:pPr>
                      <a:r>
                        <a:rPr lang="en-US" sz="1899" b="true">
                          <a:solidFill>
                            <a:srgbClr val="000000"/>
                          </a:solidFill>
                          <a:latin typeface="TT Firs Neue Bold"/>
                          <a:ea typeface="TT Firs Neue Bold"/>
                          <a:cs typeface="TT Firs Neue Bold"/>
                          <a:sym typeface="TT Firs Neue Bold"/>
                        </a:rPr>
                        <a:t>Language: </a:t>
                      </a:r>
                      <a:r>
                        <a:rPr lang="en-US" sz="1899">
                          <a:solidFill>
                            <a:srgbClr val="000000"/>
                          </a:solidFill>
                          <a:latin typeface="TT Firs Neue"/>
                          <a:ea typeface="TT Firs Neue"/>
                          <a:cs typeface="TT Firs Neue"/>
                          <a:sym typeface="TT Firs Neue"/>
                        </a:rPr>
                        <a:t>TypeScript, JavaScript</a:t>
                      </a:r>
                      <a:endParaRPr lang="en-US" sz="1100"/>
                    </a:p>
                    <a:p>
                      <a:pPr algn="ctr">
                        <a:lnSpc>
                          <a:spcPts val="2659"/>
                        </a:lnSpc>
                      </a:pPr>
                      <a:r>
                        <a:rPr lang="en-US" sz="1899" b="true">
                          <a:solidFill>
                            <a:srgbClr val="000000"/>
                          </a:solidFill>
                          <a:latin typeface="TT Firs Neue Bold"/>
                          <a:ea typeface="TT Firs Neue Bold"/>
                          <a:cs typeface="TT Firs Neue Bold"/>
                          <a:sym typeface="TT Firs Neue Bold"/>
                        </a:rPr>
                        <a:t>Styling:</a:t>
                      </a:r>
                      <a:r>
                        <a:rPr lang="en-US" sz="1899">
                          <a:solidFill>
                            <a:srgbClr val="000000"/>
                          </a:solidFill>
                          <a:latin typeface="TT Firs Neue"/>
                          <a:ea typeface="TT Firs Neue"/>
                          <a:cs typeface="TT Firs Neue"/>
                          <a:sym typeface="TT Firs Neue"/>
                        </a:rPr>
                        <a:t> Tailwind CSS</a:t>
                      </a: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b="true">
                          <a:solidFill>
                            <a:srgbClr val="000000"/>
                          </a:solidFill>
                          <a:latin typeface="TT Firs Neue Bold"/>
                          <a:ea typeface="TT Firs Neue Bold"/>
                          <a:cs typeface="TT Firs Neue Bold"/>
                          <a:sym typeface="TT Firs Neue Bold"/>
                        </a:rPr>
                        <a:t>Database: </a:t>
                      </a:r>
                      <a:r>
                        <a:rPr lang="en-US" sz="1899">
                          <a:solidFill>
                            <a:srgbClr val="000000"/>
                          </a:solidFill>
                          <a:latin typeface="TT Firs Neue"/>
                          <a:ea typeface="TT Firs Neue"/>
                          <a:cs typeface="TT Firs Neue"/>
                          <a:sym typeface="TT Firs Neue"/>
                        </a:rPr>
                        <a:t>MySQL (hosted by AWS RDS)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b="true">
                          <a:solidFill>
                            <a:srgbClr val="000000"/>
                          </a:solidFill>
                          <a:latin typeface="TT Firs Neue Bold"/>
                          <a:ea typeface="TT Firs Neue Bold"/>
                          <a:cs typeface="TT Firs Neue Bold"/>
                          <a:sym typeface="TT Firs Neue Bold"/>
                        </a:rPr>
                        <a:t>Version Control: </a:t>
                      </a:r>
                      <a:r>
                        <a:rPr lang="en-US" sz="1899">
                          <a:solidFill>
                            <a:srgbClr val="000000"/>
                          </a:solidFill>
                          <a:latin typeface="TT Firs Neue"/>
                          <a:ea typeface="TT Firs Neue"/>
                          <a:cs typeface="TT Firs Neue"/>
                          <a:sym typeface="TT Firs Neue"/>
                        </a:rPr>
                        <a:t>GitHub</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1715654">
                <a:tc>
                  <a:txBody>
                    <a:bodyPr anchor="t" rtlCol="false"/>
                    <a:lstStyle/>
                    <a:p>
                      <a:pPr algn="ctr">
                        <a:lnSpc>
                          <a:spcPts val="2659"/>
                        </a:lnSpc>
                        <a:defRPr/>
                      </a:pPr>
                      <a:r>
                        <a:rPr lang="en-US" b="true" sz="1899" i="true">
                          <a:solidFill>
                            <a:srgbClr val="000000"/>
                          </a:solidFill>
                          <a:latin typeface="TT Firs Neue Bold Italics"/>
                          <a:ea typeface="TT Firs Neue Bold Italics"/>
                          <a:cs typeface="TT Firs Neue Bold Italics"/>
                          <a:sym typeface="TT Firs Neue Bold Italics"/>
                        </a:rPr>
                        <a:t>Purpose: </a:t>
                      </a:r>
                      <a:r>
                        <a:rPr lang="en-US" sz="1899" i="true">
                          <a:solidFill>
                            <a:srgbClr val="000000"/>
                          </a:solidFill>
                          <a:latin typeface="TT Firs Neue Italics"/>
                          <a:ea typeface="TT Firs Neue Italics"/>
                          <a:cs typeface="TT Firs Neue Italics"/>
                          <a:sym typeface="TT Firs Neue Italics"/>
                        </a:rPr>
                        <a:t>Handle user interface and experience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b="true" sz="1899" i="true">
                          <a:solidFill>
                            <a:srgbClr val="000000"/>
                          </a:solidFill>
                          <a:latin typeface="TT Firs Neue Bold Italics"/>
                          <a:ea typeface="TT Firs Neue Bold Italics"/>
                          <a:cs typeface="TT Firs Neue Bold Italics"/>
                          <a:sym typeface="TT Firs Neue Bold Italics"/>
                        </a:rPr>
                        <a:t>Purpose: </a:t>
                      </a:r>
                      <a:r>
                        <a:rPr lang="en-US" sz="1899" i="true">
                          <a:solidFill>
                            <a:srgbClr val="000000"/>
                          </a:solidFill>
                          <a:latin typeface="TT Firs Neue Italics"/>
                          <a:ea typeface="TT Firs Neue Italics"/>
                          <a:cs typeface="TT Firs Neue Italics"/>
                          <a:sym typeface="TT Firs Neue Italics"/>
                        </a:rPr>
                        <a:t>Manages business affairs and user authentication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b="true">
                          <a:solidFill>
                            <a:srgbClr val="000000"/>
                          </a:solidFill>
                          <a:latin typeface="TT Firs Neue Bold"/>
                          <a:ea typeface="TT Firs Neue Bold"/>
                          <a:cs typeface="TT Firs Neue Bold"/>
                          <a:sym typeface="TT Firs Neue Bold"/>
                        </a:rPr>
                        <a:t>Cloud Hosting: </a:t>
                      </a:r>
                      <a:r>
                        <a:rPr lang="en-US" sz="1899">
                          <a:solidFill>
                            <a:srgbClr val="000000"/>
                          </a:solidFill>
                          <a:latin typeface="TT Firs Neue"/>
                          <a:ea typeface="TT Firs Neue"/>
                          <a:cs typeface="TT Firs Neue"/>
                          <a:sym typeface="TT Firs Neue"/>
                        </a:rPr>
                        <a:t>AWS RDS for database and deploying the app</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81000" y="-266700"/>
            <a:ext cx="13239378" cy="10820400"/>
            <a:chOff x="0" y="0"/>
            <a:chExt cx="3486914" cy="2849817"/>
          </a:xfrm>
        </p:grpSpPr>
        <p:sp>
          <p:nvSpPr>
            <p:cNvPr name="Freeform 3" id="3"/>
            <p:cNvSpPr/>
            <p:nvPr/>
          </p:nvSpPr>
          <p:spPr>
            <a:xfrm flipH="false" flipV="false" rot="0">
              <a:off x="0" y="0"/>
              <a:ext cx="3486914" cy="2849817"/>
            </a:xfrm>
            <a:custGeom>
              <a:avLst/>
              <a:gdLst/>
              <a:ahLst/>
              <a:cxnLst/>
              <a:rect r="r" b="b" t="t" l="l"/>
              <a:pathLst>
                <a:path h="2849817" w="3486914">
                  <a:moveTo>
                    <a:pt x="0" y="0"/>
                  </a:moveTo>
                  <a:lnTo>
                    <a:pt x="3486914" y="0"/>
                  </a:lnTo>
                  <a:lnTo>
                    <a:pt x="3486914" y="2849817"/>
                  </a:lnTo>
                  <a:lnTo>
                    <a:pt x="0" y="2849817"/>
                  </a:lnTo>
                  <a:close/>
                </a:path>
              </a:pathLst>
            </a:custGeom>
            <a:solidFill>
              <a:srgbClr val="FFFFFF"/>
            </a:solidFill>
            <a:ln cap="sq">
              <a:noFill/>
              <a:prstDash val="solid"/>
              <a:miter/>
            </a:ln>
          </p:spPr>
        </p:sp>
        <p:sp>
          <p:nvSpPr>
            <p:cNvPr name="TextBox 4" id="4"/>
            <p:cNvSpPr txBox="true"/>
            <p:nvPr/>
          </p:nvSpPr>
          <p:spPr>
            <a:xfrm>
              <a:off x="0" y="-19050"/>
              <a:ext cx="3486914" cy="2868867"/>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0">
            <a:off x="13503670" y="0"/>
            <a:ext cx="4784330" cy="4682663"/>
          </a:xfrm>
          <a:custGeom>
            <a:avLst/>
            <a:gdLst/>
            <a:ahLst/>
            <a:cxnLst/>
            <a:rect r="r" b="b" t="t" l="l"/>
            <a:pathLst>
              <a:path h="4682663" w="4784330">
                <a:moveTo>
                  <a:pt x="0" y="0"/>
                </a:moveTo>
                <a:lnTo>
                  <a:pt x="4784330" y="0"/>
                </a:lnTo>
                <a:lnTo>
                  <a:pt x="4784330" y="4682663"/>
                </a:lnTo>
                <a:lnTo>
                  <a:pt x="0" y="4682663"/>
                </a:lnTo>
                <a:lnTo>
                  <a:pt x="0" y="0"/>
                </a:lnTo>
                <a:close/>
              </a:path>
            </a:pathLst>
          </a:custGeom>
          <a:blipFill>
            <a:blip r:embed="rId2"/>
            <a:stretch>
              <a:fillRect l="0" t="0" r="0" b="0"/>
            </a:stretch>
          </a:blipFill>
        </p:spPr>
      </p:sp>
      <p:sp>
        <p:nvSpPr>
          <p:cNvPr name="TextBox 6" id="6"/>
          <p:cNvSpPr txBox="true"/>
          <p:nvPr/>
        </p:nvSpPr>
        <p:spPr>
          <a:xfrm rot="0">
            <a:off x="798738" y="727902"/>
            <a:ext cx="7550443" cy="1166494"/>
          </a:xfrm>
          <a:prstGeom prst="rect">
            <a:avLst/>
          </a:prstGeom>
        </p:spPr>
        <p:txBody>
          <a:bodyPr anchor="t" rtlCol="false" tIns="0" lIns="0" bIns="0" rIns="0">
            <a:spAutoFit/>
          </a:bodyPr>
          <a:lstStyle/>
          <a:p>
            <a:pPr algn="l">
              <a:lnSpc>
                <a:spcPts val="8799"/>
              </a:lnSpc>
            </a:pPr>
            <a:r>
              <a:rPr lang="en-US" sz="8799" b="true">
                <a:solidFill>
                  <a:srgbClr val="000000"/>
                </a:solidFill>
                <a:latin typeface="TT Firs Neue Bold"/>
                <a:ea typeface="TT Firs Neue Bold"/>
                <a:cs typeface="TT Firs Neue Bold"/>
                <a:sym typeface="TT Firs Neue Bold"/>
              </a:rPr>
              <a:t>Profit Model</a:t>
            </a:r>
          </a:p>
        </p:txBody>
      </p:sp>
      <p:sp>
        <p:nvSpPr>
          <p:cNvPr name="Freeform 7" id="7"/>
          <p:cNvSpPr/>
          <p:nvPr/>
        </p:nvSpPr>
        <p:spPr>
          <a:xfrm flipH="false" flipV="false" rot="0">
            <a:off x="9285879" y="5432977"/>
            <a:ext cx="9754458" cy="7062228"/>
          </a:xfrm>
          <a:custGeom>
            <a:avLst/>
            <a:gdLst/>
            <a:ahLst/>
            <a:cxnLst/>
            <a:rect r="r" b="b" t="t" l="l"/>
            <a:pathLst>
              <a:path h="7062228" w="9754458">
                <a:moveTo>
                  <a:pt x="0" y="0"/>
                </a:moveTo>
                <a:lnTo>
                  <a:pt x="9754458" y="0"/>
                </a:lnTo>
                <a:lnTo>
                  <a:pt x="9754458" y="7062228"/>
                </a:lnTo>
                <a:lnTo>
                  <a:pt x="0" y="7062228"/>
                </a:lnTo>
                <a:lnTo>
                  <a:pt x="0" y="0"/>
                </a:lnTo>
                <a:close/>
              </a:path>
            </a:pathLst>
          </a:custGeom>
          <a:blipFill>
            <a:blip r:embed="rId3"/>
            <a:stretch>
              <a:fillRect l="0" t="0" r="0" b="0"/>
            </a:stretch>
          </a:blipFill>
        </p:spPr>
      </p:sp>
      <p:sp>
        <p:nvSpPr>
          <p:cNvPr name="TextBox 8" id="8"/>
          <p:cNvSpPr txBox="true"/>
          <p:nvPr/>
        </p:nvSpPr>
        <p:spPr>
          <a:xfrm rot="0">
            <a:off x="12674680" y="747750"/>
            <a:ext cx="5324603" cy="8781975"/>
          </a:xfrm>
          <a:prstGeom prst="rect">
            <a:avLst/>
          </a:prstGeom>
        </p:spPr>
        <p:txBody>
          <a:bodyPr anchor="t" rtlCol="false" tIns="0" lIns="0" bIns="0" rIns="0">
            <a:spAutoFit/>
          </a:bodyPr>
          <a:lstStyle/>
          <a:p>
            <a:pPr algn="l" marL="710046" indent="-355023" lvl="1">
              <a:lnSpc>
                <a:spcPts val="4143"/>
              </a:lnSpc>
              <a:buFont typeface="Arial"/>
              <a:buChar char="•"/>
            </a:pPr>
            <a:r>
              <a:rPr lang="en-US" b="true" sz="3288">
                <a:solidFill>
                  <a:srgbClr val="000000"/>
                </a:solidFill>
                <a:latin typeface="TT Firs Neue Bold"/>
                <a:ea typeface="TT Firs Neue Bold"/>
                <a:cs typeface="TT Firs Neue Bold"/>
                <a:sym typeface="TT Firs Neue Bold"/>
              </a:rPr>
              <a:t>DELIVERY FEES (FLAT RATE- $3.99</a:t>
            </a:r>
            <a:r>
              <a:rPr lang="en-US" b="true" sz="3288">
                <a:solidFill>
                  <a:srgbClr val="000000"/>
                </a:solidFill>
                <a:latin typeface="TT Firs Neue Bold"/>
                <a:ea typeface="TT Firs Neue Bold"/>
                <a:cs typeface="TT Firs Neue Bold"/>
                <a:sym typeface="TT Firs Neue Bold"/>
              </a:rPr>
              <a:t>)</a:t>
            </a:r>
          </a:p>
          <a:p>
            <a:pPr algn="l">
              <a:lnSpc>
                <a:spcPts val="2379"/>
              </a:lnSpc>
            </a:pPr>
          </a:p>
          <a:p>
            <a:pPr algn="l" marL="710046" indent="-355023" lvl="1">
              <a:lnSpc>
                <a:spcPts val="4143"/>
              </a:lnSpc>
              <a:buFont typeface="Arial"/>
              <a:buChar char="•"/>
            </a:pPr>
            <a:r>
              <a:rPr lang="en-US" b="true" sz="3288">
                <a:solidFill>
                  <a:srgbClr val="000000"/>
                </a:solidFill>
                <a:latin typeface="TT Firs Neue Bold"/>
                <a:ea typeface="TT Firs Neue Bold"/>
                <a:cs typeface="TT Firs Neue Bold"/>
                <a:sym typeface="TT Firs Neue Bold"/>
              </a:rPr>
              <a:t>SERVICE FEES (FLAT RATE - $2.99)</a:t>
            </a:r>
          </a:p>
          <a:p>
            <a:pPr algn="l">
              <a:lnSpc>
                <a:spcPts val="2379"/>
              </a:lnSpc>
            </a:pPr>
          </a:p>
          <a:p>
            <a:pPr algn="l" marL="710046" indent="-355023" lvl="1">
              <a:lnSpc>
                <a:spcPts val="4143"/>
              </a:lnSpc>
              <a:buFont typeface="Arial"/>
              <a:buChar char="•"/>
            </a:pPr>
            <a:r>
              <a:rPr lang="en-US" b="true" sz="3288">
                <a:solidFill>
                  <a:srgbClr val="000000"/>
                </a:solidFill>
                <a:latin typeface="TT Firs Neue Bold"/>
                <a:ea typeface="TT Firs Neue Bold"/>
                <a:cs typeface="TT Firs Neue Bold"/>
                <a:sym typeface="TT Firs Neue Bold"/>
              </a:rPr>
              <a:t>RESTAURANT COMMISSION (75% OF EARNINGS)</a:t>
            </a:r>
          </a:p>
          <a:p>
            <a:pPr algn="l">
              <a:lnSpc>
                <a:spcPts val="2379"/>
              </a:lnSpc>
            </a:pPr>
          </a:p>
          <a:p>
            <a:pPr algn="l" marL="710046" indent="-355023" lvl="1">
              <a:lnSpc>
                <a:spcPts val="4143"/>
              </a:lnSpc>
              <a:buFont typeface="Arial"/>
              <a:buChar char="•"/>
            </a:pPr>
            <a:r>
              <a:rPr lang="en-US" b="true" sz="3288">
                <a:solidFill>
                  <a:srgbClr val="000000"/>
                </a:solidFill>
                <a:latin typeface="TT Firs Neue Bold"/>
                <a:ea typeface="TT Firs Neue Bold"/>
                <a:cs typeface="TT Firs Neue Bold"/>
                <a:sym typeface="TT Firs Neue Bold"/>
              </a:rPr>
              <a:t>DELIVERY DRIVERS (10% OF EARNINGS)</a:t>
            </a:r>
          </a:p>
          <a:p>
            <a:pPr algn="l">
              <a:lnSpc>
                <a:spcPts val="2379"/>
              </a:lnSpc>
            </a:pPr>
          </a:p>
          <a:p>
            <a:pPr algn="l" marL="710046" indent="-355023" lvl="1">
              <a:lnSpc>
                <a:spcPts val="4143"/>
              </a:lnSpc>
              <a:buFont typeface="Arial"/>
              <a:buChar char="•"/>
            </a:pPr>
            <a:r>
              <a:rPr lang="en-US" b="true" sz="3288">
                <a:solidFill>
                  <a:srgbClr val="000000"/>
                </a:solidFill>
                <a:latin typeface="TT Firs Neue Bold"/>
                <a:ea typeface="TT Firs Neue Bold"/>
                <a:cs typeface="TT Firs Neue Bold"/>
                <a:sym typeface="TT Firs Neue Bold"/>
              </a:rPr>
              <a:t>TASTE OF HARLEM COMMISION (15% OF SUBTOTAL, 15% OF DELIVERY, ENTIRE SERVICE FEE)</a:t>
            </a:r>
          </a:p>
          <a:p>
            <a:pPr algn="l">
              <a:lnSpc>
                <a:spcPts val="2180"/>
              </a:lnSpc>
            </a:pPr>
          </a:p>
        </p:txBody>
      </p:sp>
      <p:sp>
        <p:nvSpPr>
          <p:cNvPr name="Freeform 9" id="9"/>
          <p:cNvSpPr/>
          <p:nvPr/>
        </p:nvSpPr>
        <p:spPr>
          <a:xfrm flipH="false" flipV="false" rot="0">
            <a:off x="798738" y="2456108"/>
            <a:ext cx="11702696" cy="6802192"/>
          </a:xfrm>
          <a:custGeom>
            <a:avLst/>
            <a:gdLst/>
            <a:ahLst/>
            <a:cxnLst/>
            <a:rect r="r" b="b" t="t" l="l"/>
            <a:pathLst>
              <a:path h="6802192" w="11702696">
                <a:moveTo>
                  <a:pt x="0" y="0"/>
                </a:moveTo>
                <a:lnTo>
                  <a:pt x="11702696" y="0"/>
                </a:lnTo>
                <a:lnTo>
                  <a:pt x="11702696" y="6802192"/>
                </a:lnTo>
                <a:lnTo>
                  <a:pt x="0" y="6802192"/>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013266" y="-119949"/>
            <a:ext cx="15907297" cy="10801350"/>
            <a:chOff x="0" y="0"/>
            <a:chExt cx="4189576" cy="2844800"/>
          </a:xfrm>
        </p:grpSpPr>
        <p:sp>
          <p:nvSpPr>
            <p:cNvPr name="Freeform 3" id="3"/>
            <p:cNvSpPr/>
            <p:nvPr/>
          </p:nvSpPr>
          <p:spPr>
            <a:xfrm flipH="false" flipV="false" rot="0">
              <a:off x="0" y="0"/>
              <a:ext cx="4189576" cy="2844800"/>
            </a:xfrm>
            <a:custGeom>
              <a:avLst/>
              <a:gdLst/>
              <a:ahLst/>
              <a:cxnLst/>
              <a:rect r="r" b="b" t="t" l="l"/>
              <a:pathLst>
                <a:path h="2844800" w="4189576">
                  <a:moveTo>
                    <a:pt x="0" y="0"/>
                  </a:moveTo>
                  <a:lnTo>
                    <a:pt x="4189576" y="0"/>
                  </a:lnTo>
                  <a:lnTo>
                    <a:pt x="4189576" y="2844800"/>
                  </a:lnTo>
                  <a:lnTo>
                    <a:pt x="0" y="2844800"/>
                  </a:lnTo>
                  <a:close/>
                </a:path>
              </a:pathLst>
            </a:custGeom>
            <a:solidFill>
              <a:srgbClr val="FFFFFF"/>
            </a:solidFill>
            <a:ln cap="sq">
              <a:noFill/>
              <a:prstDash val="solid"/>
              <a:miter/>
            </a:ln>
          </p:spPr>
        </p:sp>
        <p:sp>
          <p:nvSpPr>
            <p:cNvPr name="TextBox 4" id="4"/>
            <p:cNvSpPr txBox="true"/>
            <p:nvPr/>
          </p:nvSpPr>
          <p:spPr>
            <a:xfrm>
              <a:off x="0" y="-19050"/>
              <a:ext cx="4189576" cy="2863850"/>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10800000">
            <a:off x="12873192" y="-5070128"/>
            <a:ext cx="7027576" cy="7416966"/>
          </a:xfrm>
          <a:custGeom>
            <a:avLst/>
            <a:gdLst/>
            <a:ahLst/>
            <a:cxnLst/>
            <a:rect r="r" b="b" t="t" l="l"/>
            <a:pathLst>
              <a:path h="7416966" w="7027576">
                <a:moveTo>
                  <a:pt x="0" y="0"/>
                </a:moveTo>
                <a:lnTo>
                  <a:pt x="7027575" y="0"/>
                </a:lnTo>
                <a:lnTo>
                  <a:pt x="7027575" y="7416967"/>
                </a:lnTo>
                <a:lnTo>
                  <a:pt x="0" y="7416967"/>
                </a:lnTo>
                <a:lnTo>
                  <a:pt x="0" y="0"/>
                </a:lnTo>
                <a:close/>
              </a:path>
            </a:pathLst>
          </a:custGeom>
          <a:blipFill>
            <a:blip r:embed="rId2"/>
            <a:stretch>
              <a:fillRect l="0" t="0" r="0" b="0"/>
            </a:stretch>
          </a:blipFill>
        </p:spPr>
      </p:sp>
      <p:sp>
        <p:nvSpPr>
          <p:cNvPr name="Freeform 6" id="6"/>
          <p:cNvSpPr/>
          <p:nvPr/>
        </p:nvSpPr>
        <p:spPr>
          <a:xfrm flipH="false" flipV="true" rot="0">
            <a:off x="-496158" y="7470737"/>
            <a:ext cx="8128946" cy="5885357"/>
          </a:xfrm>
          <a:custGeom>
            <a:avLst/>
            <a:gdLst/>
            <a:ahLst/>
            <a:cxnLst/>
            <a:rect r="r" b="b" t="t" l="l"/>
            <a:pathLst>
              <a:path h="5885357" w="8128946">
                <a:moveTo>
                  <a:pt x="0" y="5885357"/>
                </a:moveTo>
                <a:lnTo>
                  <a:pt x="8128946" y="5885357"/>
                </a:lnTo>
                <a:lnTo>
                  <a:pt x="8128946" y="0"/>
                </a:lnTo>
                <a:lnTo>
                  <a:pt x="0" y="0"/>
                </a:lnTo>
                <a:lnTo>
                  <a:pt x="0" y="5885357"/>
                </a:lnTo>
                <a:close/>
              </a:path>
            </a:pathLst>
          </a:custGeom>
          <a:blipFill>
            <a:blip r:embed="rId3"/>
            <a:stretch>
              <a:fillRect l="0" t="0" r="0" b="0"/>
            </a:stretch>
          </a:blipFill>
        </p:spPr>
      </p:sp>
      <p:sp>
        <p:nvSpPr>
          <p:cNvPr name="Freeform 7" id="7"/>
          <p:cNvSpPr/>
          <p:nvPr/>
        </p:nvSpPr>
        <p:spPr>
          <a:xfrm flipH="false" flipV="false" rot="0">
            <a:off x="3013266" y="5973320"/>
            <a:ext cx="14959763" cy="1982169"/>
          </a:xfrm>
          <a:custGeom>
            <a:avLst/>
            <a:gdLst/>
            <a:ahLst/>
            <a:cxnLst/>
            <a:rect r="r" b="b" t="t" l="l"/>
            <a:pathLst>
              <a:path h="1982169" w="14959763">
                <a:moveTo>
                  <a:pt x="0" y="0"/>
                </a:moveTo>
                <a:lnTo>
                  <a:pt x="14959763" y="0"/>
                </a:lnTo>
                <a:lnTo>
                  <a:pt x="14959763" y="1982169"/>
                </a:lnTo>
                <a:lnTo>
                  <a:pt x="0" y="1982169"/>
                </a:lnTo>
                <a:lnTo>
                  <a:pt x="0" y="0"/>
                </a:lnTo>
                <a:close/>
              </a:path>
            </a:pathLst>
          </a:custGeom>
          <a:blipFill>
            <a:blip r:embed="rId4"/>
            <a:stretch>
              <a:fillRect l="0" t="0" r="0" b="0"/>
            </a:stretch>
          </a:blipFill>
        </p:spPr>
      </p:sp>
      <p:sp>
        <p:nvSpPr>
          <p:cNvPr name="Freeform 8" id="8"/>
          <p:cNvSpPr/>
          <p:nvPr/>
        </p:nvSpPr>
        <p:spPr>
          <a:xfrm flipH="false" flipV="false" rot="0">
            <a:off x="3013266" y="8184064"/>
            <a:ext cx="9359243" cy="1893842"/>
          </a:xfrm>
          <a:custGeom>
            <a:avLst/>
            <a:gdLst/>
            <a:ahLst/>
            <a:cxnLst/>
            <a:rect r="r" b="b" t="t" l="l"/>
            <a:pathLst>
              <a:path h="1893842" w="9359243">
                <a:moveTo>
                  <a:pt x="0" y="0"/>
                </a:moveTo>
                <a:lnTo>
                  <a:pt x="9359243" y="0"/>
                </a:lnTo>
                <a:lnTo>
                  <a:pt x="9359243" y="1893841"/>
                </a:lnTo>
                <a:lnTo>
                  <a:pt x="0" y="1893841"/>
                </a:lnTo>
                <a:lnTo>
                  <a:pt x="0" y="0"/>
                </a:lnTo>
                <a:close/>
              </a:path>
            </a:pathLst>
          </a:custGeom>
          <a:blipFill>
            <a:blip r:embed="rId5"/>
            <a:stretch>
              <a:fillRect l="0" t="0" r="0" b="0"/>
            </a:stretch>
          </a:blipFill>
        </p:spPr>
      </p:sp>
      <p:sp>
        <p:nvSpPr>
          <p:cNvPr name="Freeform 9" id="9"/>
          <p:cNvSpPr/>
          <p:nvPr/>
        </p:nvSpPr>
        <p:spPr>
          <a:xfrm flipH="false" flipV="false" rot="0">
            <a:off x="3013266" y="1736945"/>
            <a:ext cx="14959763" cy="4357031"/>
          </a:xfrm>
          <a:custGeom>
            <a:avLst/>
            <a:gdLst/>
            <a:ahLst/>
            <a:cxnLst/>
            <a:rect r="r" b="b" t="t" l="l"/>
            <a:pathLst>
              <a:path h="4357031" w="14959763">
                <a:moveTo>
                  <a:pt x="0" y="0"/>
                </a:moveTo>
                <a:lnTo>
                  <a:pt x="14959763" y="0"/>
                </a:lnTo>
                <a:lnTo>
                  <a:pt x="14959763" y="4357031"/>
                </a:lnTo>
                <a:lnTo>
                  <a:pt x="0" y="4357031"/>
                </a:lnTo>
                <a:lnTo>
                  <a:pt x="0" y="0"/>
                </a:lnTo>
                <a:close/>
              </a:path>
            </a:pathLst>
          </a:custGeom>
          <a:blipFill>
            <a:blip r:embed="rId6"/>
            <a:stretch>
              <a:fillRect l="0" t="0" r="0" b="0"/>
            </a:stretch>
          </a:blipFill>
        </p:spPr>
      </p:sp>
      <p:sp>
        <p:nvSpPr>
          <p:cNvPr name="TextBox 10" id="10"/>
          <p:cNvSpPr txBox="true"/>
          <p:nvPr/>
        </p:nvSpPr>
        <p:spPr>
          <a:xfrm rot="0">
            <a:off x="7275299" y="613410"/>
            <a:ext cx="4987684" cy="963930"/>
          </a:xfrm>
          <a:prstGeom prst="rect">
            <a:avLst/>
          </a:prstGeom>
        </p:spPr>
        <p:txBody>
          <a:bodyPr anchor="t" rtlCol="false" tIns="0" lIns="0" bIns="0" rIns="0">
            <a:spAutoFit/>
          </a:bodyPr>
          <a:lstStyle/>
          <a:p>
            <a:pPr algn="l" marL="0" indent="0" lvl="0">
              <a:lnSpc>
                <a:spcPts val="7200"/>
              </a:lnSpc>
              <a:spcBef>
                <a:spcPct val="0"/>
              </a:spcBef>
            </a:pPr>
            <a:r>
              <a:rPr lang="en-US" b="true" sz="7200">
                <a:solidFill>
                  <a:srgbClr val="000000"/>
                </a:solidFill>
                <a:latin typeface="TT Firs Neue Bold"/>
                <a:ea typeface="TT Firs Neue Bold"/>
                <a:cs typeface="TT Firs Neue Bold"/>
                <a:sym typeface="TT Firs Neue Bold"/>
              </a:rPr>
              <a:t>Use Cases</a:t>
            </a:r>
          </a:p>
        </p:txBody>
      </p:sp>
      <p:sp>
        <p:nvSpPr>
          <p:cNvPr name="TextBox 11" id="11"/>
          <p:cNvSpPr txBox="true"/>
          <p:nvPr/>
        </p:nvSpPr>
        <p:spPr>
          <a:xfrm rot="0">
            <a:off x="164622" y="1736945"/>
            <a:ext cx="3403693" cy="4191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FFFFFF"/>
                </a:solidFill>
                <a:latin typeface="TT Firs Neue Bold"/>
                <a:ea typeface="TT Firs Neue Bold"/>
                <a:cs typeface="TT Firs Neue Bold"/>
                <a:sym typeface="TT Firs Neue Bold"/>
              </a:rPr>
              <a:t>CUSTOMERS</a:t>
            </a:r>
          </a:p>
        </p:txBody>
      </p:sp>
      <p:sp>
        <p:nvSpPr>
          <p:cNvPr name="TextBox 12" id="12"/>
          <p:cNvSpPr txBox="true"/>
          <p:nvPr/>
        </p:nvSpPr>
        <p:spPr>
          <a:xfrm rot="0">
            <a:off x="89678" y="6267455"/>
            <a:ext cx="3403693" cy="4191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FFFFFF"/>
                </a:solidFill>
                <a:latin typeface="TT Firs Neue Bold"/>
                <a:ea typeface="TT Firs Neue Bold"/>
                <a:cs typeface="TT Firs Neue Bold"/>
                <a:sym typeface="TT Firs Neue Bold"/>
              </a:rPr>
              <a:t>RESTAURANTS</a:t>
            </a:r>
          </a:p>
        </p:txBody>
      </p:sp>
      <p:sp>
        <p:nvSpPr>
          <p:cNvPr name="TextBox 13" id="13"/>
          <p:cNvSpPr txBox="true"/>
          <p:nvPr/>
        </p:nvSpPr>
        <p:spPr>
          <a:xfrm rot="0">
            <a:off x="89678" y="8184064"/>
            <a:ext cx="3403693" cy="4191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FFFFFF"/>
                </a:solidFill>
                <a:latin typeface="TT Firs Neue Bold"/>
                <a:ea typeface="TT Firs Neue Bold"/>
                <a:cs typeface="TT Firs Neue Bold"/>
                <a:sym typeface="TT Firs Neue Bold"/>
              </a:rPr>
              <a:t>INVESTORS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70463" y="-266700"/>
            <a:ext cx="13239378" cy="10820400"/>
            <a:chOff x="0" y="0"/>
            <a:chExt cx="3486914" cy="2849817"/>
          </a:xfrm>
        </p:grpSpPr>
        <p:sp>
          <p:nvSpPr>
            <p:cNvPr name="Freeform 3" id="3"/>
            <p:cNvSpPr/>
            <p:nvPr/>
          </p:nvSpPr>
          <p:spPr>
            <a:xfrm flipH="false" flipV="false" rot="0">
              <a:off x="0" y="0"/>
              <a:ext cx="3486914" cy="2849817"/>
            </a:xfrm>
            <a:custGeom>
              <a:avLst/>
              <a:gdLst/>
              <a:ahLst/>
              <a:cxnLst/>
              <a:rect r="r" b="b" t="t" l="l"/>
              <a:pathLst>
                <a:path h="2849817" w="3486914">
                  <a:moveTo>
                    <a:pt x="0" y="0"/>
                  </a:moveTo>
                  <a:lnTo>
                    <a:pt x="3486914" y="0"/>
                  </a:lnTo>
                  <a:lnTo>
                    <a:pt x="3486914" y="2849817"/>
                  </a:lnTo>
                  <a:lnTo>
                    <a:pt x="0" y="2849817"/>
                  </a:lnTo>
                  <a:close/>
                </a:path>
              </a:pathLst>
            </a:custGeom>
            <a:solidFill>
              <a:srgbClr val="FFFFFF"/>
            </a:solidFill>
            <a:ln cap="sq">
              <a:noFill/>
              <a:prstDash val="solid"/>
              <a:miter/>
            </a:ln>
          </p:spPr>
        </p:sp>
        <p:sp>
          <p:nvSpPr>
            <p:cNvPr name="TextBox 4" id="4"/>
            <p:cNvSpPr txBox="true"/>
            <p:nvPr/>
          </p:nvSpPr>
          <p:spPr>
            <a:xfrm>
              <a:off x="0" y="-19050"/>
              <a:ext cx="3486914" cy="2868867"/>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0">
            <a:off x="13503670" y="0"/>
            <a:ext cx="4784330" cy="4682663"/>
          </a:xfrm>
          <a:custGeom>
            <a:avLst/>
            <a:gdLst/>
            <a:ahLst/>
            <a:cxnLst/>
            <a:rect r="r" b="b" t="t" l="l"/>
            <a:pathLst>
              <a:path h="4682663" w="4784330">
                <a:moveTo>
                  <a:pt x="0" y="0"/>
                </a:moveTo>
                <a:lnTo>
                  <a:pt x="4784330" y="0"/>
                </a:lnTo>
                <a:lnTo>
                  <a:pt x="4784330" y="4682663"/>
                </a:lnTo>
                <a:lnTo>
                  <a:pt x="0" y="4682663"/>
                </a:lnTo>
                <a:lnTo>
                  <a:pt x="0" y="0"/>
                </a:lnTo>
                <a:close/>
              </a:path>
            </a:pathLst>
          </a:custGeom>
          <a:blipFill>
            <a:blip r:embed="rId2"/>
            <a:stretch>
              <a:fillRect l="0" t="0" r="0" b="0"/>
            </a:stretch>
          </a:blipFill>
        </p:spPr>
      </p:sp>
      <p:sp>
        <p:nvSpPr>
          <p:cNvPr name="Freeform 6" id="6"/>
          <p:cNvSpPr/>
          <p:nvPr/>
        </p:nvSpPr>
        <p:spPr>
          <a:xfrm flipH="false" flipV="false" rot="0">
            <a:off x="9285879" y="5432977"/>
            <a:ext cx="9754458" cy="7062228"/>
          </a:xfrm>
          <a:custGeom>
            <a:avLst/>
            <a:gdLst/>
            <a:ahLst/>
            <a:cxnLst/>
            <a:rect r="r" b="b" t="t" l="l"/>
            <a:pathLst>
              <a:path h="7062228" w="9754458">
                <a:moveTo>
                  <a:pt x="0" y="0"/>
                </a:moveTo>
                <a:lnTo>
                  <a:pt x="9754458" y="0"/>
                </a:lnTo>
                <a:lnTo>
                  <a:pt x="9754458" y="7062228"/>
                </a:lnTo>
                <a:lnTo>
                  <a:pt x="0" y="7062228"/>
                </a:lnTo>
                <a:lnTo>
                  <a:pt x="0" y="0"/>
                </a:lnTo>
                <a:close/>
              </a:path>
            </a:pathLst>
          </a:custGeom>
          <a:blipFill>
            <a:blip r:embed="rId3"/>
            <a:stretch>
              <a:fillRect l="0" t="0" r="0" b="0"/>
            </a:stretch>
          </a:blipFill>
        </p:spPr>
      </p:sp>
      <p:sp>
        <p:nvSpPr>
          <p:cNvPr name="Freeform 7" id="7"/>
          <p:cNvSpPr/>
          <p:nvPr/>
        </p:nvSpPr>
        <p:spPr>
          <a:xfrm flipH="false" flipV="false" rot="0">
            <a:off x="334069" y="1697672"/>
            <a:ext cx="8951810" cy="5124911"/>
          </a:xfrm>
          <a:custGeom>
            <a:avLst/>
            <a:gdLst/>
            <a:ahLst/>
            <a:cxnLst/>
            <a:rect r="r" b="b" t="t" l="l"/>
            <a:pathLst>
              <a:path h="5124911" w="8951810">
                <a:moveTo>
                  <a:pt x="0" y="0"/>
                </a:moveTo>
                <a:lnTo>
                  <a:pt x="8951810" y="0"/>
                </a:lnTo>
                <a:lnTo>
                  <a:pt x="8951810" y="5124912"/>
                </a:lnTo>
                <a:lnTo>
                  <a:pt x="0" y="5124912"/>
                </a:lnTo>
                <a:lnTo>
                  <a:pt x="0" y="0"/>
                </a:lnTo>
                <a:close/>
              </a:path>
            </a:pathLst>
          </a:custGeom>
          <a:blipFill>
            <a:blip r:embed="rId4"/>
            <a:stretch>
              <a:fillRect l="0" t="0" r="0" b="0"/>
            </a:stretch>
          </a:blipFill>
        </p:spPr>
      </p:sp>
      <p:sp>
        <p:nvSpPr>
          <p:cNvPr name="Freeform 8" id="8"/>
          <p:cNvSpPr/>
          <p:nvPr/>
        </p:nvSpPr>
        <p:spPr>
          <a:xfrm flipH="false" flipV="false" rot="0">
            <a:off x="9421813" y="5076721"/>
            <a:ext cx="8693793" cy="4977197"/>
          </a:xfrm>
          <a:custGeom>
            <a:avLst/>
            <a:gdLst/>
            <a:ahLst/>
            <a:cxnLst/>
            <a:rect r="r" b="b" t="t" l="l"/>
            <a:pathLst>
              <a:path h="4977197" w="8693793">
                <a:moveTo>
                  <a:pt x="0" y="0"/>
                </a:moveTo>
                <a:lnTo>
                  <a:pt x="8693793" y="0"/>
                </a:lnTo>
                <a:lnTo>
                  <a:pt x="8693793" y="4977197"/>
                </a:lnTo>
                <a:lnTo>
                  <a:pt x="0" y="4977197"/>
                </a:lnTo>
                <a:lnTo>
                  <a:pt x="0" y="0"/>
                </a:lnTo>
                <a:close/>
              </a:path>
            </a:pathLst>
          </a:custGeom>
          <a:blipFill>
            <a:blip r:embed="rId5"/>
            <a:stretch>
              <a:fillRect l="0" t="0" r="0" b="0"/>
            </a:stretch>
          </a:blipFill>
        </p:spPr>
      </p:sp>
      <p:sp>
        <p:nvSpPr>
          <p:cNvPr name="TextBox 9" id="9"/>
          <p:cNvSpPr txBox="true"/>
          <p:nvPr/>
        </p:nvSpPr>
        <p:spPr>
          <a:xfrm rot="0">
            <a:off x="1028700" y="531178"/>
            <a:ext cx="17557226" cy="1166494"/>
          </a:xfrm>
          <a:prstGeom prst="rect">
            <a:avLst/>
          </a:prstGeom>
        </p:spPr>
        <p:txBody>
          <a:bodyPr anchor="t" rtlCol="false" tIns="0" lIns="0" bIns="0" rIns="0">
            <a:spAutoFit/>
          </a:bodyPr>
          <a:lstStyle/>
          <a:p>
            <a:pPr algn="l">
              <a:lnSpc>
                <a:spcPts val="8799"/>
              </a:lnSpc>
            </a:pPr>
            <a:r>
              <a:rPr lang="en-US" sz="8799" b="true">
                <a:solidFill>
                  <a:srgbClr val="000000"/>
                </a:solidFill>
                <a:latin typeface="TT Firs Neue Bold"/>
                <a:ea typeface="TT Firs Neue Bold"/>
                <a:cs typeface="TT Firs Neue Bold"/>
                <a:sym typeface="TT Firs Neue Bold"/>
              </a:rPr>
              <a:t>Landing Page Demonstration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FC2">
                <a:alpha val="100000"/>
              </a:srgbClr>
            </a:gs>
            <a:gs pos="100000">
              <a:srgbClr val="004EE1">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381000" y="-266700"/>
            <a:ext cx="13239378" cy="10820400"/>
            <a:chOff x="0" y="0"/>
            <a:chExt cx="3486914" cy="2849817"/>
          </a:xfrm>
        </p:grpSpPr>
        <p:sp>
          <p:nvSpPr>
            <p:cNvPr name="Freeform 3" id="3"/>
            <p:cNvSpPr/>
            <p:nvPr/>
          </p:nvSpPr>
          <p:spPr>
            <a:xfrm flipH="false" flipV="false" rot="0">
              <a:off x="0" y="0"/>
              <a:ext cx="3486914" cy="2849817"/>
            </a:xfrm>
            <a:custGeom>
              <a:avLst/>
              <a:gdLst/>
              <a:ahLst/>
              <a:cxnLst/>
              <a:rect r="r" b="b" t="t" l="l"/>
              <a:pathLst>
                <a:path h="2849817" w="3486914">
                  <a:moveTo>
                    <a:pt x="0" y="0"/>
                  </a:moveTo>
                  <a:lnTo>
                    <a:pt x="3486914" y="0"/>
                  </a:lnTo>
                  <a:lnTo>
                    <a:pt x="3486914" y="2849817"/>
                  </a:lnTo>
                  <a:lnTo>
                    <a:pt x="0" y="2849817"/>
                  </a:lnTo>
                  <a:close/>
                </a:path>
              </a:pathLst>
            </a:custGeom>
            <a:solidFill>
              <a:srgbClr val="FFFFFF"/>
            </a:solidFill>
            <a:ln cap="sq">
              <a:noFill/>
              <a:prstDash val="solid"/>
              <a:miter/>
            </a:ln>
          </p:spPr>
        </p:sp>
        <p:sp>
          <p:nvSpPr>
            <p:cNvPr name="TextBox 4" id="4"/>
            <p:cNvSpPr txBox="true"/>
            <p:nvPr/>
          </p:nvSpPr>
          <p:spPr>
            <a:xfrm>
              <a:off x="0" y="-19050"/>
              <a:ext cx="3486914" cy="2868867"/>
            </a:xfrm>
            <a:prstGeom prst="rect">
              <a:avLst/>
            </a:prstGeom>
          </p:spPr>
          <p:txBody>
            <a:bodyPr anchor="ctr" rtlCol="false" tIns="50800" lIns="50800" bIns="50800" rIns="50800"/>
            <a:lstStyle/>
            <a:p>
              <a:pPr algn="ctr">
                <a:lnSpc>
                  <a:spcPts val="2730"/>
                </a:lnSpc>
              </a:pPr>
            </a:p>
          </p:txBody>
        </p:sp>
      </p:grpSp>
      <p:sp>
        <p:nvSpPr>
          <p:cNvPr name="Freeform 5" id="5"/>
          <p:cNvSpPr/>
          <p:nvPr/>
        </p:nvSpPr>
        <p:spPr>
          <a:xfrm flipH="false" flipV="false" rot="0">
            <a:off x="13503670" y="0"/>
            <a:ext cx="4784330" cy="4682663"/>
          </a:xfrm>
          <a:custGeom>
            <a:avLst/>
            <a:gdLst/>
            <a:ahLst/>
            <a:cxnLst/>
            <a:rect r="r" b="b" t="t" l="l"/>
            <a:pathLst>
              <a:path h="4682663" w="4784330">
                <a:moveTo>
                  <a:pt x="0" y="0"/>
                </a:moveTo>
                <a:lnTo>
                  <a:pt x="4784330" y="0"/>
                </a:lnTo>
                <a:lnTo>
                  <a:pt x="4784330" y="4682663"/>
                </a:lnTo>
                <a:lnTo>
                  <a:pt x="0" y="4682663"/>
                </a:lnTo>
                <a:lnTo>
                  <a:pt x="0" y="0"/>
                </a:lnTo>
                <a:close/>
              </a:path>
            </a:pathLst>
          </a:custGeom>
          <a:blipFill>
            <a:blip r:embed="rId2"/>
            <a:stretch>
              <a:fillRect l="0" t="0" r="0" b="0"/>
            </a:stretch>
          </a:blipFill>
        </p:spPr>
      </p:sp>
      <p:sp>
        <p:nvSpPr>
          <p:cNvPr name="Freeform 6" id="6"/>
          <p:cNvSpPr/>
          <p:nvPr/>
        </p:nvSpPr>
        <p:spPr>
          <a:xfrm flipH="false" flipV="false" rot="0">
            <a:off x="9285879" y="5432977"/>
            <a:ext cx="9754458" cy="7062228"/>
          </a:xfrm>
          <a:custGeom>
            <a:avLst/>
            <a:gdLst/>
            <a:ahLst/>
            <a:cxnLst/>
            <a:rect r="r" b="b" t="t" l="l"/>
            <a:pathLst>
              <a:path h="7062228" w="9754458">
                <a:moveTo>
                  <a:pt x="0" y="0"/>
                </a:moveTo>
                <a:lnTo>
                  <a:pt x="9754458" y="0"/>
                </a:lnTo>
                <a:lnTo>
                  <a:pt x="9754458" y="7062228"/>
                </a:lnTo>
                <a:lnTo>
                  <a:pt x="0" y="7062228"/>
                </a:lnTo>
                <a:lnTo>
                  <a:pt x="0" y="0"/>
                </a:lnTo>
                <a:close/>
              </a:path>
            </a:pathLst>
          </a:custGeom>
          <a:blipFill>
            <a:blip r:embed="rId3"/>
            <a:stretch>
              <a:fillRect l="0" t="0" r="0" b="0"/>
            </a:stretch>
          </a:blipFill>
        </p:spPr>
      </p:sp>
      <p:sp>
        <p:nvSpPr>
          <p:cNvPr name="Freeform 7" id="7"/>
          <p:cNvSpPr/>
          <p:nvPr/>
        </p:nvSpPr>
        <p:spPr>
          <a:xfrm flipH="false" flipV="false" rot="0">
            <a:off x="364664" y="161060"/>
            <a:ext cx="7658684" cy="5820600"/>
          </a:xfrm>
          <a:custGeom>
            <a:avLst/>
            <a:gdLst/>
            <a:ahLst/>
            <a:cxnLst/>
            <a:rect r="r" b="b" t="t" l="l"/>
            <a:pathLst>
              <a:path h="5820600" w="7658684">
                <a:moveTo>
                  <a:pt x="0" y="0"/>
                </a:moveTo>
                <a:lnTo>
                  <a:pt x="7658684" y="0"/>
                </a:lnTo>
                <a:lnTo>
                  <a:pt x="7658684" y="5820600"/>
                </a:lnTo>
                <a:lnTo>
                  <a:pt x="0" y="5820600"/>
                </a:lnTo>
                <a:lnTo>
                  <a:pt x="0" y="0"/>
                </a:lnTo>
                <a:close/>
              </a:path>
            </a:pathLst>
          </a:custGeom>
          <a:blipFill>
            <a:blip r:embed="rId4"/>
            <a:stretch>
              <a:fillRect l="0" t="0" r="0" b="0"/>
            </a:stretch>
          </a:blipFill>
        </p:spPr>
      </p:sp>
      <p:sp>
        <p:nvSpPr>
          <p:cNvPr name="Freeform 8" id="8"/>
          <p:cNvSpPr/>
          <p:nvPr/>
        </p:nvSpPr>
        <p:spPr>
          <a:xfrm flipH="false" flipV="false" rot="0">
            <a:off x="8132389" y="5543494"/>
            <a:ext cx="9846517" cy="4603247"/>
          </a:xfrm>
          <a:custGeom>
            <a:avLst/>
            <a:gdLst/>
            <a:ahLst/>
            <a:cxnLst/>
            <a:rect r="r" b="b" t="t" l="l"/>
            <a:pathLst>
              <a:path h="4603247" w="9846517">
                <a:moveTo>
                  <a:pt x="0" y="0"/>
                </a:moveTo>
                <a:lnTo>
                  <a:pt x="9846517" y="0"/>
                </a:lnTo>
                <a:lnTo>
                  <a:pt x="9846517" y="4603247"/>
                </a:lnTo>
                <a:lnTo>
                  <a:pt x="0" y="4603247"/>
                </a:lnTo>
                <a:lnTo>
                  <a:pt x="0" y="0"/>
                </a:lnTo>
                <a:close/>
              </a:path>
            </a:pathLst>
          </a:custGeom>
          <a:blipFill>
            <a:blip r:embed="rId5"/>
            <a:stretch>
              <a:fillRect l="0" t="0" r="0" b="0"/>
            </a:stretch>
          </a:blipFill>
        </p:spPr>
      </p:sp>
      <p:sp>
        <p:nvSpPr>
          <p:cNvPr name="TextBox 9" id="9"/>
          <p:cNvSpPr txBox="true"/>
          <p:nvPr/>
        </p:nvSpPr>
        <p:spPr>
          <a:xfrm rot="0">
            <a:off x="13312786" y="370610"/>
            <a:ext cx="4975214" cy="4150993"/>
          </a:xfrm>
          <a:prstGeom prst="rect">
            <a:avLst/>
          </a:prstGeom>
        </p:spPr>
        <p:txBody>
          <a:bodyPr anchor="t" rtlCol="false" tIns="0" lIns="0" bIns="0" rIns="0">
            <a:spAutoFit/>
          </a:bodyPr>
          <a:lstStyle/>
          <a:p>
            <a:pPr algn="l">
              <a:lnSpc>
                <a:spcPts val="10799"/>
              </a:lnSpc>
            </a:pPr>
            <a:r>
              <a:rPr lang="en-US" sz="10799" b="true">
                <a:solidFill>
                  <a:srgbClr val="FFFFFF"/>
                </a:solidFill>
                <a:latin typeface="TT Firs Neue Bold"/>
                <a:ea typeface="TT Firs Neue Bold"/>
                <a:cs typeface="TT Firs Neue Bold"/>
                <a:sym typeface="TT Firs Neue Bold"/>
              </a:rPr>
              <a:t>User Action 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DAG7X_i2fpY</dc:identifier>
  <dcterms:modified xsi:type="dcterms:W3CDTF">2011-08-01T06:04:30Z</dcterms:modified>
  <cp:revision>1</cp:revision>
  <dc:title>DB Final Presentation</dc:title>
</cp:coreProperties>
</file>